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6" r:id="rId2"/>
    <p:sldId id="272" r:id="rId3"/>
    <p:sldId id="274" r:id="rId4"/>
    <p:sldId id="258" r:id="rId5"/>
    <p:sldId id="259" r:id="rId6"/>
    <p:sldId id="267" r:id="rId7"/>
    <p:sldId id="260" r:id="rId8"/>
    <p:sldId id="261" r:id="rId9"/>
    <p:sldId id="276" r:id="rId10"/>
    <p:sldId id="277" r:id="rId11"/>
    <p:sldId id="25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A00"/>
    <a:srgbClr val="808080"/>
    <a:srgbClr val="FFFFFF"/>
    <a:srgbClr val="00CD00"/>
    <a:srgbClr val="00CCCC"/>
    <a:srgbClr val="FFFF99"/>
    <a:srgbClr val="FFA9DF"/>
    <a:srgbClr val="A7FFEA"/>
    <a:srgbClr val="7AFFE1"/>
    <a:srgbClr val="CA90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4613"/>
  </p:normalViewPr>
  <p:slideViewPr>
    <p:cSldViewPr snapToGrid="0" snapToObjects="1">
      <p:cViewPr>
        <p:scale>
          <a:sx n="107" d="100"/>
          <a:sy n="107" d="100"/>
        </p:scale>
        <p:origin x="1296" y="192"/>
      </p:cViewPr>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86492A-2CA2-E643-8AA6-7A3DBD9E2B39}" type="datetimeFigureOut">
              <a:rPr lang="en-US" smtClean="0"/>
              <a:t>6/29/21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6B060D-D020-B54C-829E-DB3A4113A29E}" type="slidenum">
              <a:rPr lang="en-US" smtClean="0"/>
              <a:t>‹#›</a:t>
            </a:fld>
            <a:endParaRPr lang="en-US"/>
          </a:p>
        </p:txBody>
      </p:sp>
    </p:spTree>
    <p:extLst>
      <p:ext uri="{BB962C8B-B14F-4D97-AF65-F5344CB8AC3E}">
        <p14:creationId xmlns:p14="http://schemas.microsoft.com/office/powerpoint/2010/main" val="418348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a:t>
            </a:fld>
            <a:endParaRPr lang="en-US"/>
          </a:p>
        </p:txBody>
      </p:sp>
    </p:spTree>
    <p:extLst>
      <p:ext uri="{BB962C8B-B14F-4D97-AF65-F5344CB8AC3E}">
        <p14:creationId xmlns:p14="http://schemas.microsoft.com/office/powerpoint/2010/main" val="1857249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10</a:t>
            </a:fld>
            <a:endParaRPr lang="en-US"/>
          </a:p>
        </p:txBody>
      </p:sp>
    </p:spTree>
    <p:extLst>
      <p:ext uri="{BB962C8B-B14F-4D97-AF65-F5344CB8AC3E}">
        <p14:creationId xmlns:p14="http://schemas.microsoft.com/office/powerpoint/2010/main" val="1273085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11</a:t>
            </a:fld>
            <a:endParaRPr lang="en-US"/>
          </a:p>
        </p:txBody>
      </p:sp>
    </p:spTree>
    <p:extLst>
      <p:ext uri="{BB962C8B-B14F-4D97-AF65-F5344CB8AC3E}">
        <p14:creationId xmlns:p14="http://schemas.microsoft.com/office/powerpoint/2010/main" val="1252735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2</a:t>
            </a:fld>
            <a:endParaRPr lang="en-US"/>
          </a:p>
        </p:txBody>
      </p:sp>
    </p:spTree>
    <p:extLst>
      <p:ext uri="{BB962C8B-B14F-4D97-AF65-F5344CB8AC3E}">
        <p14:creationId xmlns:p14="http://schemas.microsoft.com/office/powerpoint/2010/main" val="1831524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3</a:t>
            </a:fld>
            <a:endParaRPr lang="en-US"/>
          </a:p>
        </p:txBody>
      </p:sp>
    </p:spTree>
    <p:extLst>
      <p:ext uri="{BB962C8B-B14F-4D97-AF65-F5344CB8AC3E}">
        <p14:creationId xmlns:p14="http://schemas.microsoft.com/office/powerpoint/2010/main" val="1079614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4</a:t>
            </a:fld>
            <a:endParaRPr lang="en-US"/>
          </a:p>
        </p:txBody>
      </p:sp>
    </p:spTree>
    <p:extLst>
      <p:ext uri="{BB962C8B-B14F-4D97-AF65-F5344CB8AC3E}">
        <p14:creationId xmlns:p14="http://schemas.microsoft.com/office/powerpoint/2010/main" val="3668517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5</a:t>
            </a:fld>
            <a:endParaRPr lang="en-US"/>
          </a:p>
        </p:txBody>
      </p:sp>
    </p:spTree>
    <p:extLst>
      <p:ext uri="{BB962C8B-B14F-4D97-AF65-F5344CB8AC3E}">
        <p14:creationId xmlns:p14="http://schemas.microsoft.com/office/powerpoint/2010/main" val="404012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6</a:t>
            </a:fld>
            <a:endParaRPr lang="en-US"/>
          </a:p>
        </p:txBody>
      </p:sp>
    </p:spTree>
    <p:extLst>
      <p:ext uri="{BB962C8B-B14F-4D97-AF65-F5344CB8AC3E}">
        <p14:creationId xmlns:p14="http://schemas.microsoft.com/office/powerpoint/2010/main" val="2941514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7</a:t>
            </a:fld>
            <a:endParaRPr lang="en-US"/>
          </a:p>
        </p:txBody>
      </p:sp>
    </p:spTree>
    <p:extLst>
      <p:ext uri="{BB962C8B-B14F-4D97-AF65-F5344CB8AC3E}">
        <p14:creationId xmlns:p14="http://schemas.microsoft.com/office/powerpoint/2010/main" val="3227910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8</a:t>
            </a:fld>
            <a:endParaRPr lang="en-US"/>
          </a:p>
        </p:txBody>
      </p:sp>
    </p:spTree>
    <p:extLst>
      <p:ext uri="{BB962C8B-B14F-4D97-AF65-F5344CB8AC3E}">
        <p14:creationId xmlns:p14="http://schemas.microsoft.com/office/powerpoint/2010/main" val="3163954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B060D-D020-B54C-829E-DB3A4113A29E}" type="slidenum">
              <a:rPr lang="en-US" smtClean="0"/>
              <a:t>9</a:t>
            </a:fld>
            <a:endParaRPr lang="en-US"/>
          </a:p>
        </p:txBody>
      </p:sp>
    </p:spTree>
    <p:extLst>
      <p:ext uri="{BB962C8B-B14F-4D97-AF65-F5344CB8AC3E}">
        <p14:creationId xmlns:p14="http://schemas.microsoft.com/office/powerpoint/2010/main" val="422920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637D8-66F5-C247-80F9-1F4F7ADB99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B32AD74-3C9B-414A-9C3C-0FF950A65C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EB94B2-0CEB-514A-8704-081AF482C750}"/>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8D1126C4-42AB-394B-AE66-EB5E35AD8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3EC074-D5BA-3F40-A694-68FBFB0E5063}"/>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731675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D2FCC-9C07-684B-9280-E6126DD5D0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74015F-8B7A-7848-8A8D-DFDCB53611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C63C72-C28F-EC47-8002-94E4BF5D5A59}"/>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547A7D6E-C823-0D4A-8C85-AACCAB435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B68258-BFA7-5141-A258-B48C1BF222F1}"/>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050841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3DE96F-680F-E141-A849-FB5D4A2648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B59185D-029F-0C4C-BC37-9443F85D836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73A62C-1711-AC41-9B0A-61B65831895D}"/>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6C9CCD9A-237F-2E46-A22B-A145EF0FCB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87DBDC-D801-744C-B9D7-A829F2DD61CB}"/>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13869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CF1B-DD55-C942-9802-8B9AC347BA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3BE7C8-FB1D-8249-828B-01B44C85B88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415D62-B073-7343-A1AE-93C5BFAFA6F8}"/>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87579AD4-BC1E-4F45-BA5A-AAFE573CAE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32E9F3-3376-EA40-95B3-9C5CD72C3BB5}"/>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259752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CBF26-D1EA-5F4F-B770-999D72828D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B16BA8-C34E-B84F-9BC1-0C925AB86C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430624B-E230-B049-971A-4AD1A3D18292}"/>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16B248EB-9420-7E40-AE43-7FF74CD7B1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D74830-33FF-2646-AB7A-693C5275882A}"/>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299989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8309B-727E-194D-9639-A0A4247D26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E9FDD6-37DD-3044-B6C3-1766546A0BF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676A04-9E0B-FD43-93EF-217F94996BC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BC811F-7C84-4F40-9C57-28298492F269}"/>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6" name="Footer Placeholder 5">
            <a:extLst>
              <a:ext uri="{FF2B5EF4-FFF2-40B4-BE49-F238E27FC236}">
                <a16:creationId xmlns:a16="http://schemas.microsoft.com/office/drawing/2014/main" id="{F13F5D38-0844-0847-86C2-80E2389AAE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28376E-79D2-914B-9F81-41DB014845B9}"/>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290926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D858F-2E14-9546-AD83-A97BF05B78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59110BA-4A50-F44B-9F12-48F7E221CF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06DF8ED-889D-6749-84F4-D4CA33FD5F1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E39825-6E6F-A44A-BD33-E88734524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31A7828-F377-C444-8F70-1723633AB29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E5E6CD2-3D9D-E842-8F52-CB929A5AF0D2}"/>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8" name="Footer Placeholder 7">
            <a:extLst>
              <a:ext uri="{FF2B5EF4-FFF2-40B4-BE49-F238E27FC236}">
                <a16:creationId xmlns:a16="http://schemas.microsoft.com/office/drawing/2014/main" id="{BCC631CE-B1BC-B64C-8DB6-35617241AF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99ED6E-68B5-CE48-AD00-3692CAC75208}"/>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678154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8664B-1287-F94A-BB22-A8CA60792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A88CE2-6C0C-4749-ADB9-C6FACA8DE0EC}"/>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4" name="Footer Placeholder 3">
            <a:extLst>
              <a:ext uri="{FF2B5EF4-FFF2-40B4-BE49-F238E27FC236}">
                <a16:creationId xmlns:a16="http://schemas.microsoft.com/office/drawing/2014/main" id="{F4446EFE-9EA8-2240-A4E6-20F0403BC6F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9103C8-E264-8848-B850-A0449F007EEA}"/>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755409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679B0F-F05F-A549-BD87-57A8F545F6A1}"/>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3" name="Footer Placeholder 2">
            <a:extLst>
              <a:ext uri="{FF2B5EF4-FFF2-40B4-BE49-F238E27FC236}">
                <a16:creationId xmlns:a16="http://schemas.microsoft.com/office/drawing/2014/main" id="{8D2053F8-E8D3-4F45-BEF2-1E63DE67E1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FEA1F6-720B-D24B-9FBF-1AF9FA760B41}"/>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203090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AED50-D677-5F4E-9FD1-57005FDF4F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A68E7D-33D5-A643-8F3F-3DE017BAAD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600E24-616B-4041-A2D9-FA2A6F78B4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E387BCC-587C-CB42-9799-529BA5DD8D6C}"/>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6" name="Footer Placeholder 5">
            <a:extLst>
              <a:ext uri="{FF2B5EF4-FFF2-40B4-BE49-F238E27FC236}">
                <a16:creationId xmlns:a16="http://schemas.microsoft.com/office/drawing/2014/main" id="{19A608AC-136F-0745-B383-7FE39E2B88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D96367-E460-A644-91E5-5504B3B35639}"/>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50137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F7965-1F8C-924C-BAA9-ED7F1CE06D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5071FA-BD8B-7143-8D47-D6119A9172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B7AE25-D2CA-C64C-8DC5-50DA8C4B2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45FFCA0-9DF5-E040-B517-5AE6A48C5049}"/>
              </a:ext>
            </a:extLst>
          </p:cNvPr>
          <p:cNvSpPr>
            <a:spLocks noGrp="1"/>
          </p:cNvSpPr>
          <p:nvPr>
            <p:ph type="dt" sz="half" idx="10"/>
          </p:nvPr>
        </p:nvSpPr>
        <p:spPr/>
        <p:txBody>
          <a:bodyPr/>
          <a:lstStyle/>
          <a:p>
            <a:fld id="{BA5230AD-8316-4848-86F6-EF97FAB217B6}" type="datetimeFigureOut">
              <a:rPr lang="en-US" smtClean="0"/>
              <a:t>6/29/21</a:t>
            </a:fld>
            <a:endParaRPr lang="en-US"/>
          </a:p>
        </p:txBody>
      </p:sp>
      <p:sp>
        <p:nvSpPr>
          <p:cNvPr id="6" name="Footer Placeholder 5">
            <a:extLst>
              <a:ext uri="{FF2B5EF4-FFF2-40B4-BE49-F238E27FC236}">
                <a16:creationId xmlns:a16="http://schemas.microsoft.com/office/drawing/2014/main" id="{2D8C490F-7943-204B-AD72-7AC806AE6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8D1AEF-6F85-FF41-A3AD-331BC76B28F4}"/>
              </a:ext>
            </a:extLst>
          </p:cNvPr>
          <p:cNvSpPr>
            <a:spLocks noGrp="1"/>
          </p:cNvSpPr>
          <p:nvPr>
            <p:ph type="sldNum" sz="quarter" idx="12"/>
          </p:nvPr>
        </p:nvSpPr>
        <p:spPr/>
        <p:txBody>
          <a:bodyPr/>
          <a:lstStyle/>
          <a:p>
            <a:fld id="{09A06915-0779-1F46-A94F-70F9DB729AAF}" type="slidenum">
              <a:rPr lang="en-US" smtClean="0"/>
              <a:t>‹#›</a:t>
            </a:fld>
            <a:endParaRPr lang="en-US"/>
          </a:p>
        </p:txBody>
      </p:sp>
    </p:spTree>
    <p:extLst>
      <p:ext uri="{BB962C8B-B14F-4D97-AF65-F5344CB8AC3E}">
        <p14:creationId xmlns:p14="http://schemas.microsoft.com/office/powerpoint/2010/main" val="3144294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BAC297-F7BD-A348-BC5F-84DEC90D92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DA16EF-872D-CC4E-93DF-97D4A835D0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67A77-59DE-2A43-A6AF-BEEDDD8ECD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5230AD-8316-4848-86F6-EF97FAB217B6}" type="datetimeFigureOut">
              <a:rPr lang="en-US" smtClean="0"/>
              <a:t>6/29/21</a:t>
            </a:fld>
            <a:endParaRPr lang="en-US"/>
          </a:p>
        </p:txBody>
      </p:sp>
      <p:sp>
        <p:nvSpPr>
          <p:cNvPr id="5" name="Footer Placeholder 4">
            <a:extLst>
              <a:ext uri="{FF2B5EF4-FFF2-40B4-BE49-F238E27FC236}">
                <a16:creationId xmlns:a16="http://schemas.microsoft.com/office/drawing/2014/main" id="{F16ACB63-1246-9343-B549-8BAA5FC2A7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8C3C0F5-22F5-0447-905D-54F390BA4C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A06915-0779-1F46-A94F-70F9DB729AAF}" type="slidenum">
              <a:rPr lang="en-US" smtClean="0"/>
              <a:t>‹#›</a:t>
            </a:fld>
            <a:endParaRPr lang="en-US"/>
          </a:p>
        </p:txBody>
      </p:sp>
    </p:spTree>
    <p:extLst>
      <p:ext uri="{BB962C8B-B14F-4D97-AF65-F5344CB8AC3E}">
        <p14:creationId xmlns:p14="http://schemas.microsoft.com/office/powerpoint/2010/main" val="237303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tiff"/><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image" Target="../media/image4.tiff"/><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7"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media/image1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tif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11.png"/><Relationship Id="rId7" Type="http://schemas.openxmlformats.org/officeDocument/2006/relationships/image" Target="../media/image3.tif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0047233-BB41-B043-B61D-7D812A0BB609}"/>
              </a:ext>
            </a:extLst>
          </p:cNvPr>
          <p:cNvGrpSpPr/>
          <p:nvPr/>
        </p:nvGrpSpPr>
        <p:grpSpPr>
          <a:xfrm>
            <a:off x="0" y="0"/>
            <a:ext cx="12192000" cy="6858000"/>
            <a:chOff x="0" y="0"/>
            <a:chExt cx="12192000" cy="6858000"/>
          </a:xfrm>
        </p:grpSpPr>
        <p:grpSp>
          <p:nvGrpSpPr>
            <p:cNvPr id="12" name="Group 11">
              <a:extLst>
                <a:ext uri="{FF2B5EF4-FFF2-40B4-BE49-F238E27FC236}">
                  <a16:creationId xmlns:a16="http://schemas.microsoft.com/office/drawing/2014/main" id="{E57BE4E5-4B41-314F-A306-5742AF8F0F8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3957096" y="3007822"/>
                <a:ext cx="4194122" cy="2903744"/>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724903" y="776359"/>
                <a:ext cx="11146420" cy="1477328"/>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Welcome to the Art Study!</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First, you will see some paintings and rate how much </a:t>
                </a:r>
                <a:r>
                  <a:rPr lang="en-US">
                    <a:solidFill>
                      <a:schemeClr val="bg1"/>
                    </a:solidFill>
                    <a:latin typeface="Arial" panose="020B0604020202020204" pitchFamily="34" charset="0"/>
                    <a:cs typeface="Arial" panose="020B0604020202020204" pitchFamily="34" charset="0"/>
                  </a:rPr>
                  <a:t>you like them</a:t>
                </a:r>
                <a:r>
                  <a:rPr lang="en-US" dirty="0">
                    <a:solidFill>
                      <a:schemeClr val="bg1"/>
                    </a:solidFill>
                    <a:latin typeface="Arial" panose="020B0604020202020204" pitchFamily="34" charset="0"/>
                    <a:cs typeface="Arial" panose="020B0604020202020204" pitchFamily="34" charset="0"/>
                  </a:rPr>
                  <a:t>.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Use the mouse to click your rating. </a:t>
                </a:r>
              </a:p>
            </p:txBody>
          </p:sp>
          <p:cxnSp>
            <p:nvCxnSpPr>
              <p:cNvPr id="13" name="Straight Connector 12">
                <a:extLst>
                  <a:ext uri="{FF2B5EF4-FFF2-40B4-BE49-F238E27FC236}">
                    <a16:creationId xmlns:a16="http://schemas.microsoft.com/office/drawing/2014/main" id="{F2357E0C-72AA-894D-8398-66BC404F2180}"/>
                  </a:ext>
                </a:extLst>
              </p:cNvPr>
              <p:cNvCxnSpPr>
                <a:cxnSpLocks/>
              </p:cNvCxnSpPr>
              <p:nvPr/>
            </p:nvCxnSpPr>
            <p:spPr>
              <a:xfrm>
                <a:off x="4780696" y="4657166"/>
                <a:ext cx="2479083"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0357EE-E0F3-F64B-85C3-AA4040BD9E35}"/>
                  </a:ext>
                </a:extLst>
              </p:cNvPr>
              <p:cNvSpPr txBox="1"/>
              <p:nvPr/>
            </p:nvSpPr>
            <p:spPr>
              <a:xfrm>
                <a:off x="4438273" y="4704884"/>
                <a:ext cx="1737360"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Not at all</a:t>
                </a:r>
              </a:p>
            </p:txBody>
          </p:sp>
          <p:sp>
            <p:nvSpPr>
              <p:cNvPr id="18" name="TextBox 17">
                <a:extLst>
                  <a:ext uri="{FF2B5EF4-FFF2-40B4-BE49-F238E27FC236}">
                    <a16:creationId xmlns:a16="http://schemas.microsoft.com/office/drawing/2014/main" id="{83B20185-A9FE-AB49-B715-DE69AF7D5DCF}"/>
                  </a:ext>
                </a:extLst>
              </p:cNvPr>
              <p:cNvSpPr txBox="1"/>
              <p:nvPr/>
            </p:nvSpPr>
            <p:spPr>
              <a:xfrm>
                <a:off x="6920389" y="4702883"/>
                <a:ext cx="1590476"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Very much</a:t>
                </a:r>
              </a:p>
            </p:txBody>
          </p:sp>
          <p:sp>
            <p:nvSpPr>
              <p:cNvPr id="19" name="TextBox 18">
                <a:extLst>
                  <a:ext uri="{FF2B5EF4-FFF2-40B4-BE49-F238E27FC236}">
                    <a16:creationId xmlns:a16="http://schemas.microsoft.com/office/drawing/2014/main" id="{8051372B-A047-6F43-BCB4-9E11F4F07F60}"/>
                  </a:ext>
                </a:extLst>
              </p:cNvPr>
              <p:cNvSpPr txBox="1"/>
              <p:nvPr/>
            </p:nvSpPr>
            <p:spPr>
              <a:xfrm>
                <a:off x="3943735" y="5110603"/>
                <a:ext cx="4153776" cy="276999"/>
              </a:xfrm>
              <a:prstGeom prst="rect">
                <a:avLst/>
              </a:prstGeom>
              <a:noFill/>
            </p:spPr>
            <p:txBody>
              <a:bodyPr wrap="square" rtlCol="0">
                <a:spAutoFit/>
              </a:bodyPr>
              <a:lstStyle/>
              <a:p>
                <a:pPr algn="ctr"/>
                <a:r>
                  <a:rPr lang="en-US" sz="1200" dirty="0">
                    <a:solidFill>
                      <a:schemeClr val="bg1"/>
                    </a:solidFill>
                    <a:latin typeface="Arial" panose="020B0604020202020204" pitchFamily="34" charset="0"/>
                    <a:cs typeface="Arial" panose="020B0604020202020204" pitchFamily="34" charset="0"/>
                  </a:rPr>
                  <a:t>How much do you like this painting?</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2B7AEA65-A5A2-1642-8C53-B6C7B7B9FE42}"/>
                  </a:ext>
                </a:extLst>
              </p:cNvPr>
              <p:cNvSpPr/>
              <p:nvPr/>
            </p:nvSpPr>
            <p:spPr>
              <a:xfrm>
                <a:off x="6298113" y="458835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E5BCE15E-604C-DA45-9FF3-926F70096DC8}"/>
                  </a:ext>
                </a:extLst>
              </p:cNvPr>
              <p:cNvSpPr/>
              <p:nvPr/>
            </p:nvSpPr>
            <p:spPr>
              <a:xfrm>
                <a:off x="5704550" y="5455595"/>
                <a:ext cx="672059" cy="189372"/>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mj-lt"/>
                  </a:rPr>
                  <a:t>Continue</a:t>
                </a:r>
              </a:p>
            </p:txBody>
          </p:sp>
          <p:pic>
            <p:nvPicPr>
              <p:cNvPr id="11" name="Picture 10">
                <a:extLst>
                  <a:ext uri="{FF2B5EF4-FFF2-40B4-BE49-F238E27FC236}">
                    <a16:creationId xmlns:a16="http://schemas.microsoft.com/office/drawing/2014/main" id="{D0DC4A5B-1C1A-C245-A284-0E051072E6A9}"/>
                  </a:ext>
                </a:extLst>
              </p:cNvPr>
              <p:cNvPicPr>
                <a:picLocks noChangeAspect="1"/>
              </p:cNvPicPr>
              <p:nvPr/>
            </p:nvPicPr>
            <p:blipFill>
              <a:blip r:embed="rId3"/>
              <a:stretch>
                <a:fillRect/>
              </a:stretch>
            </p:blipFill>
            <p:spPr>
              <a:xfrm rot="19551564">
                <a:off x="7796999" y="5175484"/>
                <a:ext cx="671580" cy="852956"/>
              </a:xfrm>
              <a:prstGeom prst="rect">
                <a:avLst/>
              </a:prstGeom>
            </p:spPr>
          </p:pic>
          <p:pic>
            <p:nvPicPr>
              <p:cNvPr id="20" name="Picture 19">
                <a:extLst>
                  <a:ext uri="{FF2B5EF4-FFF2-40B4-BE49-F238E27FC236}">
                    <a16:creationId xmlns:a16="http://schemas.microsoft.com/office/drawing/2014/main" id="{09735028-2F4A-FC4D-9DFD-3F59A837236F}"/>
                  </a:ext>
                </a:extLst>
              </p:cNvPr>
              <p:cNvPicPr>
                <a:picLocks noChangeAspect="1"/>
              </p:cNvPicPr>
              <p:nvPr/>
            </p:nvPicPr>
            <p:blipFill>
              <a:blip r:embed="rId4"/>
              <a:stretch>
                <a:fillRect/>
              </a:stretch>
            </p:blipFill>
            <p:spPr>
              <a:xfrm>
                <a:off x="8005265" y="5591830"/>
                <a:ext cx="630388" cy="645925"/>
              </a:xfrm>
              <a:prstGeom prst="rect">
                <a:avLst/>
              </a:prstGeom>
            </p:spPr>
          </p:pic>
        </p:grpSp>
        <p:pic>
          <p:nvPicPr>
            <p:cNvPr id="2" name="Picture 1">
              <a:extLst>
                <a:ext uri="{FF2B5EF4-FFF2-40B4-BE49-F238E27FC236}">
                  <a16:creationId xmlns:a16="http://schemas.microsoft.com/office/drawing/2014/main" id="{0111D14E-423C-E84F-8984-62AE5EDF7AA3}"/>
                </a:ext>
              </a:extLst>
            </p:cNvPr>
            <p:cNvPicPr>
              <a:picLocks noChangeAspect="1"/>
            </p:cNvPicPr>
            <p:nvPr/>
          </p:nvPicPr>
          <p:blipFill rotWithShape="1">
            <a:blip r:embed="rId5"/>
            <a:srcRect l="13661"/>
            <a:stretch/>
          </p:blipFill>
          <p:spPr>
            <a:xfrm>
              <a:off x="5458916" y="3257853"/>
              <a:ext cx="1190482" cy="1188720"/>
            </a:xfrm>
            <a:prstGeom prst="rect">
              <a:avLst/>
            </a:prstGeom>
          </p:spPr>
        </p:pic>
      </p:grpSp>
    </p:spTree>
    <p:extLst>
      <p:ext uri="{BB962C8B-B14F-4D97-AF65-F5344CB8AC3E}">
        <p14:creationId xmlns:p14="http://schemas.microsoft.com/office/powerpoint/2010/main" val="1511443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C35D5DC-ED00-074B-92B9-9A5A033ECE87}"/>
              </a:ext>
            </a:extLst>
          </p:cNvPr>
          <p:cNvGrpSpPr/>
          <p:nvPr/>
        </p:nvGrpSpPr>
        <p:grpSpPr>
          <a:xfrm>
            <a:off x="0" y="0"/>
            <a:ext cx="12391327" cy="6858000"/>
            <a:chOff x="0" y="0"/>
            <a:chExt cx="12391327"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386703" y="246422"/>
              <a:ext cx="11276295" cy="3416320"/>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Now you will be asked if the paintings earned a GAIN or NO GAIN.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Earlier, you chose paintings to sell. Then you learned how much the paintings earned. Later on, the paintings you didn’t choose were also sold. Now, you will see all the paintings you chose and those you didn’t choose.</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If you think the painting won a </a:t>
              </a:r>
              <a:r>
                <a:rPr lang="en-US" dirty="0">
                  <a:solidFill>
                    <a:schemeClr val="bg1"/>
                  </a:solidFill>
                  <a:highlight>
                    <a:srgbClr val="00FF00"/>
                  </a:highlight>
                  <a:latin typeface="Arial" panose="020B0604020202020204" pitchFamily="34" charset="0"/>
                  <a:cs typeface="Arial" panose="020B0604020202020204" pitchFamily="34" charset="0"/>
                </a:rPr>
                <a:t>GAIN</a:t>
              </a:r>
              <a:r>
                <a:rPr lang="en-US" dirty="0">
                  <a:solidFill>
                    <a:schemeClr val="bg1"/>
                  </a:solidFill>
                  <a:latin typeface="Arial" panose="020B0604020202020204" pitchFamily="34" charset="0"/>
                  <a:cs typeface="Arial" panose="020B0604020202020204" pitchFamily="34" charset="0"/>
                </a:rPr>
                <a:t>, press the up arrow.</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If you think the painting earned </a:t>
              </a:r>
              <a:r>
                <a:rPr lang="en-US" dirty="0">
                  <a:solidFill>
                    <a:schemeClr val="bg1"/>
                  </a:solidFill>
                  <a:highlight>
                    <a:srgbClr val="FF0000"/>
                  </a:highlight>
                  <a:latin typeface="Arial" panose="020B0604020202020204" pitchFamily="34" charset="0"/>
                  <a:cs typeface="Arial" panose="020B0604020202020204" pitchFamily="34" charset="0"/>
                </a:rPr>
                <a:t>NO GAIN</a:t>
              </a:r>
              <a:r>
                <a:rPr lang="en-US" dirty="0">
                  <a:solidFill>
                    <a:schemeClr val="bg1"/>
                  </a:solidFill>
                  <a:latin typeface="Arial" panose="020B0604020202020204" pitchFamily="34" charset="0"/>
                  <a:cs typeface="Arial" panose="020B0604020202020204" pitchFamily="34" charset="0"/>
                </a:rPr>
                <a:t>, press the down arrow.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Then, rate how confident you are in your response. </a:t>
              </a:r>
            </a:p>
            <a:p>
              <a:pPr algn="ctr"/>
              <a:endParaRPr lang="en-US" dirty="0">
                <a:solidFill>
                  <a:schemeClr val="bg1"/>
                </a:solidFill>
                <a:latin typeface="Arial" panose="020B0604020202020204" pitchFamily="34" charset="0"/>
                <a:cs typeface="Arial" panose="020B0604020202020204" pitchFamily="34" charset="0"/>
              </a:endParaRPr>
            </a:p>
          </p:txBody>
        </p:sp>
        <p:sp>
          <p:nvSpPr>
            <p:cNvPr id="77" name="Rectangle 76">
              <a:extLst>
                <a:ext uri="{FF2B5EF4-FFF2-40B4-BE49-F238E27FC236}">
                  <a16:creationId xmlns:a16="http://schemas.microsoft.com/office/drawing/2014/main" id="{A443C2BA-6295-B54C-870E-CE4C9842481A}"/>
                </a:ext>
              </a:extLst>
            </p:cNvPr>
            <p:cNvSpPr/>
            <p:nvPr/>
          </p:nvSpPr>
          <p:spPr>
            <a:xfrm>
              <a:off x="540294" y="3496320"/>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0" name="Picture 49">
              <a:extLst>
                <a:ext uri="{FF2B5EF4-FFF2-40B4-BE49-F238E27FC236}">
                  <a16:creationId xmlns:a16="http://schemas.microsoft.com/office/drawing/2014/main" id="{92B7171D-B2D4-4342-BBAC-79281CAEAD73}"/>
                </a:ext>
              </a:extLst>
            </p:cNvPr>
            <p:cNvPicPr>
              <a:picLocks noChangeAspect="1"/>
            </p:cNvPicPr>
            <p:nvPr/>
          </p:nvPicPr>
          <p:blipFill rotWithShape="1">
            <a:blip r:embed="rId3"/>
            <a:srcRect l="13661"/>
            <a:stretch/>
          </p:blipFill>
          <p:spPr>
            <a:xfrm>
              <a:off x="1719652" y="4544700"/>
              <a:ext cx="1190482" cy="1188720"/>
            </a:xfrm>
            <a:prstGeom prst="rect">
              <a:avLst/>
            </a:prstGeom>
          </p:spPr>
        </p:pic>
        <p:cxnSp>
          <p:nvCxnSpPr>
            <p:cNvPr id="68" name="Straight Arrow Connector 67">
              <a:extLst>
                <a:ext uri="{FF2B5EF4-FFF2-40B4-BE49-F238E27FC236}">
                  <a16:creationId xmlns:a16="http://schemas.microsoft.com/office/drawing/2014/main" id="{3DFCB41C-87D2-AE48-8E67-30B3690587A6}"/>
                </a:ext>
              </a:extLst>
            </p:cNvPr>
            <p:cNvCxnSpPr>
              <a:cxnSpLocks/>
            </p:cNvCxnSpPr>
            <p:nvPr/>
          </p:nvCxnSpPr>
          <p:spPr>
            <a:xfrm>
              <a:off x="7066753" y="4794852"/>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02696F28-118B-654D-94AD-8CB7C7405C25}"/>
                </a:ext>
              </a:extLst>
            </p:cNvPr>
            <p:cNvSpPr/>
            <p:nvPr/>
          </p:nvSpPr>
          <p:spPr>
            <a:xfrm>
              <a:off x="814672" y="3907215"/>
              <a:ext cx="3000443" cy="430887"/>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What was the auction profit of this painting?</a:t>
              </a:r>
            </a:p>
            <a:p>
              <a:pPr algn="ctr"/>
              <a:r>
                <a:rPr lang="en-US" sz="1100" dirty="0">
                  <a:solidFill>
                    <a:schemeClr val="bg1"/>
                  </a:solidFill>
                  <a:latin typeface="Arial" panose="020B0604020202020204" pitchFamily="34" charset="0"/>
                  <a:cs typeface="Arial" panose="020B0604020202020204" pitchFamily="34" charset="0"/>
                </a:rPr>
                <a:t>Gain (up) / No gain (down)</a:t>
              </a:r>
            </a:p>
          </p:txBody>
        </p:sp>
        <p:sp>
          <p:nvSpPr>
            <p:cNvPr id="73" name="Rectangle 72">
              <a:extLst>
                <a:ext uri="{FF2B5EF4-FFF2-40B4-BE49-F238E27FC236}">
                  <a16:creationId xmlns:a16="http://schemas.microsoft.com/office/drawing/2014/main" id="{76893AB8-D177-BA4F-B50C-570427FF13A9}"/>
                </a:ext>
              </a:extLst>
            </p:cNvPr>
            <p:cNvSpPr/>
            <p:nvPr/>
          </p:nvSpPr>
          <p:spPr>
            <a:xfrm>
              <a:off x="8154393" y="3496321"/>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199327" y="6309046"/>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pic>
          <p:nvPicPr>
            <p:cNvPr id="57" name="Picture 56">
              <a:extLst>
                <a:ext uri="{FF2B5EF4-FFF2-40B4-BE49-F238E27FC236}">
                  <a16:creationId xmlns:a16="http://schemas.microsoft.com/office/drawing/2014/main" id="{C875FD7C-74AF-7046-93B3-C7A31E3FC4E2}"/>
                </a:ext>
              </a:extLst>
            </p:cNvPr>
            <p:cNvPicPr>
              <a:picLocks noChangeAspect="1"/>
            </p:cNvPicPr>
            <p:nvPr/>
          </p:nvPicPr>
          <p:blipFill>
            <a:blip r:embed="rId4"/>
            <a:stretch>
              <a:fillRect/>
            </a:stretch>
          </p:blipFill>
          <p:spPr>
            <a:xfrm rot="19551564">
              <a:off x="11309038" y="5879720"/>
              <a:ext cx="417959" cy="530839"/>
            </a:xfrm>
            <a:prstGeom prst="rect">
              <a:avLst/>
            </a:prstGeom>
          </p:spPr>
        </p:pic>
        <p:pic>
          <p:nvPicPr>
            <p:cNvPr id="59" name="Picture 58">
              <a:extLst>
                <a:ext uri="{FF2B5EF4-FFF2-40B4-BE49-F238E27FC236}">
                  <a16:creationId xmlns:a16="http://schemas.microsoft.com/office/drawing/2014/main" id="{066B8185-063C-4846-B8A8-C10F6C17B546}"/>
                </a:ext>
              </a:extLst>
            </p:cNvPr>
            <p:cNvPicPr>
              <a:picLocks noChangeAspect="1"/>
            </p:cNvPicPr>
            <p:nvPr/>
          </p:nvPicPr>
          <p:blipFill rotWithShape="1">
            <a:blip r:embed="rId3"/>
            <a:srcRect l="13661"/>
            <a:stretch/>
          </p:blipFill>
          <p:spPr>
            <a:xfrm>
              <a:off x="9390349" y="3646260"/>
              <a:ext cx="1190482" cy="1188720"/>
            </a:xfrm>
            <a:prstGeom prst="rect">
              <a:avLst/>
            </a:prstGeom>
          </p:spPr>
        </p:pic>
        <p:pic>
          <p:nvPicPr>
            <p:cNvPr id="25" name="Picture 24">
              <a:extLst>
                <a:ext uri="{FF2B5EF4-FFF2-40B4-BE49-F238E27FC236}">
                  <a16:creationId xmlns:a16="http://schemas.microsoft.com/office/drawing/2014/main" id="{11674E27-827F-AC41-AEA5-B4B83F380479}"/>
                </a:ext>
              </a:extLst>
            </p:cNvPr>
            <p:cNvPicPr>
              <a:picLocks noChangeAspect="1"/>
            </p:cNvPicPr>
            <p:nvPr/>
          </p:nvPicPr>
          <p:blipFill>
            <a:blip r:embed="rId5"/>
            <a:stretch>
              <a:fillRect/>
            </a:stretch>
          </p:blipFill>
          <p:spPr>
            <a:xfrm>
              <a:off x="1868354" y="5933021"/>
              <a:ext cx="943220" cy="615270"/>
            </a:xfrm>
            <a:prstGeom prst="rect">
              <a:avLst/>
            </a:prstGeom>
          </p:spPr>
        </p:pic>
        <p:pic>
          <p:nvPicPr>
            <p:cNvPr id="26" name="Picture 25">
              <a:extLst>
                <a:ext uri="{FF2B5EF4-FFF2-40B4-BE49-F238E27FC236}">
                  <a16:creationId xmlns:a16="http://schemas.microsoft.com/office/drawing/2014/main" id="{BE2C442F-DBA5-9D4B-8B34-AAA0CE54CF2E}"/>
                </a:ext>
              </a:extLst>
            </p:cNvPr>
            <p:cNvPicPr>
              <a:picLocks noChangeAspect="1"/>
            </p:cNvPicPr>
            <p:nvPr/>
          </p:nvPicPr>
          <p:blipFill>
            <a:blip r:embed="rId6"/>
            <a:stretch>
              <a:fillRect/>
            </a:stretch>
          </p:blipFill>
          <p:spPr>
            <a:xfrm>
              <a:off x="2303391" y="6055214"/>
              <a:ext cx="403491" cy="413436"/>
            </a:xfrm>
            <a:prstGeom prst="rect">
              <a:avLst/>
            </a:prstGeom>
          </p:spPr>
        </p:pic>
        <p:grpSp>
          <p:nvGrpSpPr>
            <p:cNvPr id="10" name="Group 9">
              <a:extLst>
                <a:ext uri="{FF2B5EF4-FFF2-40B4-BE49-F238E27FC236}">
                  <a16:creationId xmlns:a16="http://schemas.microsoft.com/office/drawing/2014/main" id="{A60E2FBB-D900-0A4B-A20C-173C9D75809D}"/>
                </a:ext>
              </a:extLst>
            </p:cNvPr>
            <p:cNvGrpSpPr/>
            <p:nvPr/>
          </p:nvGrpSpPr>
          <p:grpSpPr>
            <a:xfrm>
              <a:off x="7743680" y="5104053"/>
              <a:ext cx="4468431" cy="1049818"/>
              <a:chOff x="7303247" y="4978249"/>
              <a:chExt cx="4886974" cy="1174564"/>
            </a:xfrm>
          </p:grpSpPr>
          <p:cxnSp>
            <p:nvCxnSpPr>
              <p:cNvPr id="52" name="Straight Connector 51">
                <a:extLst>
                  <a:ext uri="{FF2B5EF4-FFF2-40B4-BE49-F238E27FC236}">
                    <a16:creationId xmlns:a16="http://schemas.microsoft.com/office/drawing/2014/main" id="{758B9868-BA1D-0D42-812E-78F3C17079DD}"/>
                  </a:ext>
                </a:extLst>
              </p:cNvPr>
              <p:cNvCxnSpPr>
                <a:cxnSpLocks/>
              </p:cNvCxnSpPr>
              <p:nvPr/>
            </p:nvCxnSpPr>
            <p:spPr>
              <a:xfrm>
                <a:off x="8795053" y="5052942"/>
                <a:ext cx="1942549"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E76302FF-1C90-3442-A77F-AFE4BF850D02}"/>
                  </a:ext>
                </a:extLst>
              </p:cNvPr>
              <p:cNvSpPr txBox="1"/>
              <p:nvPr/>
            </p:nvSpPr>
            <p:spPr>
              <a:xfrm>
                <a:off x="8185048" y="5086981"/>
                <a:ext cx="1252720" cy="516523"/>
              </a:xfrm>
              <a:prstGeom prst="rect">
                <a:avLst/>
              </a:prstGeom>
              <a:noFill/>
            </p:spPr>
            <p:txBody>
              <a:bodyPr wrap="square" rtlCol="0">
                <a:spAutoFit/>
              </a:bodyPr>
              <a:lstStyle/>
              <a:p>
                <a:pPr algn="ctr"/>
                <a:r>
                  <a:rPr lang="en-US" sz="800" dirty="0">
                    <a:solidFill>
                      <a:schemeClr val="bg1"/>
                    </a:solidFill>
                    <a:latin typeface="Arial" panose="020B0604020202020204" pitchFamily="34" charset="0"/>
                    <a:cs typeface="Arial" panose="020B0604020202020204" pitchFamily="34" charset="0"/>
                  </a:rPr>
                  <a:t>1</a:t>
                </a:r>
              </a:p>
              <a:p>
                <a:pPr algn="ctr"/>
                <a:r>
                  <a:rPr lang="en-US" sz="800" dirty="0">
                    <a:solidFill>
                      <a:schemeClr val="bg1"/>
                    </a:solidFill>
                    <a:latin typeface="Arial" panose="020B0604020202020204" pitchFamily="34" charset="0"/>
                    <a:cs typeface="Arial" panose="020B0604020202020204" pitchFamily="34" charset="0"/>
                  </a:rPr>
                  <a:t>Completely </a:t>
                </a:r>
              </a:p>
              <a:p>
                <a:pPr algn="ctr"/>
                <a:r>
                  <a:rPr lang="en-US" sz="800" dirty="0">
                    <a:solidFill>
                      <a:schemeClr val="bg1"/>
                    </a:solidFill>
                    <a:latin typeface="Arial" panose="020B0604020202020204" pitchFamily="34" charset="0"/>
                    <a:cs typeface="Arial" panose="020B0604020202020204" pitchFamily="34" charset="0"/>
                  </a:rPr>
                  <a:t>unsure</a:t>
                </a:r>
              </a:p>
            </p:txBody>
          </p:sp>
          <p:sp>
            <p:nvSpPr>
              <p:cNvPr id="54" name="TextBox 53">
                <a:extLst>
                  <a:ext uri="{FF2B5EF4-FFF2-40B4-BE49-F238E27FC236}">
                    <a16:creationId xmlns:a16="http://schemas.microsoft.com/office/drawing/2014/main" id="{2D0351D5-C63B-5248-918F-2A787DB70BDA}"/>
                  </a:ext>
                </a:extLst>
              </p:cNvPr>
              <p:cNvSpPr txBox="1"/>
              <p:nvPr/>
            </p:nvSpPr>
            <p:spPr>
              <a:xfrm>
                <a:off x="7303247" y="5618449"/>
                <a:ext cx="4886974" cy="276999"/>
              </a:xfrm>
              <a:prstGeom prst="rect">
                <a:avLst/>
              </a:prstGeom>
              <a:noFill/>
            </p:spPr>
            <p:txBody>
              <a:bodyPr wrap="square" rtlCol="0">
                <a:spAutoFit/>
              </a:bodyPr>
              <a:lstStyle/>
              <a:p>
                <a:pPr algn="ctr"/>
                <a:r>
                  <a:rPr lang="en-US" sz="1000" dirty="0">
                    <a:solidFill>
                      <a:schemeClr val="bg1"/>
                    </a:solidFill>
                    <a:latin typeface="Arial" panose="020B0604020202020204" pitchFamily="34" charset="0"/>
                    <a:cs typeface="Arial" panose="020B0604020202020204" pitchFamily="34" charset="0"/>
                  </a:rPr>
                  <a:t>How confident you are in your response?</a:t>
                </a:r>
              </a:p>
            </p:txBody>
          </p:sp>
          <p:sp>
            <p:nvSpPr>
              <p:cNvPr id="55" name="Oval 54">
                <a:extLst>
                  <a:ext uri="{FF2B5EF4-FFF2-40B4-BE49-F238E27FC236}">
                    <a16:creationId xmlns:a16="http://schemas.microsoft.com/office/drawing/2014/main" id="{6A742058-4930-D14A-A0F4-8D285832AA25}"/>
                  </a:ext>
                </a:extLst>
              </p:cNvPr>
              <p:cNvSpPr/>
              <p:nvPr/>
            </p:nvSpPr>
            <p:spPr>
              <a:xfrm>
                <a:off x="8739738" y="4978249"/>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id="{1ADEE794-8FD7-A44E-8C10-135B26C25110}"/>
                  </a:ext>
                </a:extLst>
              </p:cNvPr>
              <p:cNvSpPr/>
              <p:nvPr/>
            </p:nvSpPr>
            <p:spPr>
              <a:xfrm>
                <a:off x="9456694" y="5963442"/>
                <a:ext cx="672059" cy="189371"/>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mj-lt"/>
                  </a:rPr>
                  <a:t>Continue</a:t>
                </a:r>
              </a:p>
            </p:txBody>
          </p:sp>
          <p:sp>
            <p:nvSpPr>
              <p:cNvPr id="60" name="Oval 59">
                <a:extLst>
                  <a:ext uri="{FF2B5EF4-FFF2-40B4-BE49-F238E27FC236}">
                    <a16:creationId xmlns:a16="http://schemas.microsoft.com/office/drawing/2014/main" id="{22D31890-4A09-D14B-A458-85138E8A6CBA}"/>
                  </a:ext>
                </a:extLst>
              </p:cNvPr>
              <p:cNvSpPr>
                <a:spLocks noChangeAspect="1"/>
              </p:cNvSpPr>
              <p:nvPr/>
            </p:nvSpPr>
            <p:spPr>
              <a:xfrm>
                <a:off x="10649869" y="4994565"/>
                <a:ext cx="109728" cy="109728"/>
              </a:xfrm>
              <a:prstGeom prst="ellipse">
                <a:avLst/>
              </a:prstGeom>
              <a:solidFill>
                <a:schemeClr val="bg1"/>
              </a:solidFill>
              <a:ln w="50800">
                <a:solidFill>
                  <a:srgbClr val="479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60">
                <a:extLst>
                  <a:ext uri="{FF2B5EF4-FFF2-40B4-BE49-F238E27FC236}">
                    <a16:creationId xmlns:a16="http://schemas.microsoft.com/office/drawing/2014/main" id="{716D11EA-AD9C-CF46-AD6E-FE0EA12FDEC9}"/>
                  </a:ext>
                </a:extLst>
              </p:cNvPr>
              <p:cNvPicPr>
                <a:picLocks noChangeAspect="1"/>
              </p:cNvPicPr>
              <p:nvPr/>
            </p:nvPicPr>
            <p:blipFill>
              <a:blip r:embed="rId7"/>
              <a:stretch>
                <a:fillRect/>
              </a:stretch>
            </p:blipFill>
            <p:spPr>
              <a:xfrm>
                <a:off x="10712748" y="5014650"/>
                <a:ext cx="185712" cy="201517"/>
              </a:xfrm>
              <a:prstGeom prst="rect">
                <a:avLst/>
              </a:prstGeom>
            </p:spPr>
          </p:pic>
          <p:sp>
            <p:nvSpPr>
              <p:cNvPr id="62" name="Oval 61">
                <a:extLst>
                  <a:ext uri="{FF2B5EF4-FFF2-40B4-BE49-F238E27FC236}">
                    <a16:creationId xmlns:a16="http://schemas.microsoft.com/office/drawing/2014/main" id="{D1888BFA-21F1-B444-BDA3-0C5F333C81E6}"/>
                  </a:ext>
                </a:extLst>
              </p:cNvPr>
              <p:cNvSpPr/>
              <p:nvPr/>
            </p:nvSpPr>
            <p:spPr>
              <a:xfrm>
                <a:off x="9131290" y="497878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6D0F3EEB-094C-8240-A798-CAA631491E6E}"/>
                  </a:ext>
                </a:extLst>
              </p:cNvPr>
              <p:cNvSpPr/>
              <p:nvPr/>
            </p:nvSpPr>
            <p:spPr>
              <a:xfrm>
                <a:off x="9505750" y="4979382"/>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99511F08-CF27-1748-8ECE-990F13B525E6}"/>
                  </a:ext>
                </a:extLst>
              </p:cNvPr>
              <p:cNvSpPr/>
              <p:nvPr/>
            </p:nvSpPr>
            <p:spPr>
              <a:xfrm>
                <a:off x="9882697" y="497878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372B51C1-78DB-FF47-9A88-146D44E1ECC5}"/>
                  </a:ext>
                </a:extLst>
              </p:cNvPr>
              <p:cNvSpPr txBox="1"/>
              <p:nvPr/>
            </p:nvSpPr>
            <p:spPr>
              <a:xfrm>
                <a:off x="9083001" y="5098217"/>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2</a:t>
                </a:r>
              </a:p>
            </p:txBody>
          </p:sp>
          <p:sp>
            <p:nvSpPr>
              <p:cNvPr id="66" name="TextBox 65">
                <a:extLst>
                  <a:ext uri="{FF2B5EF4-FFF2-40B4-BE49-F238E27FC236}">
                    <a16:creationId xmlns:a16="http://schemas.microsoft.com/office/drawing/2014/main" id="{63DA6020-07EC-3B4A-8EE1-1E0E00F843F7}"/>
                  </a:ext>
                </a:extLst>
              </p:cNvPr>
              <p:cNvSpPr txBox="1"/>
              <p:nvPr/>
            </p:nvSpPr>
            <p:spPr>
              <a:xfrm>
                <a:off x="9460979" y="5101793"/>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3</a:t>
                </a:r>
              </a:p>
            </p:txBody>
          </p:sp>
          <p:sp>
            <p:nvSpPr>
              <p:cNvPr id="67" name="TextBox 66">
                <a:extLst>
                  <a:ext uri="{FF2B5EF4-FFF2-40B4-BE49-F238E27FC236}">
                    <a16:creationId xmlns:a16="http://schemas.microsoft.com/office/drawing/2014/main" id="{9B0B0272-3D6A-1C42-A9BA-5C1AAAB3A387}"/>
                  </a:ext>
                </a:extLst>
              </p:cNvPr>
              <p:cNvSpPr txBox="1"/>
              <p:nvPr/>
            </p:nvSpPr>
            <p:spPr>
              <a:xfrm>
                <a:off x="9828791" y="5102763"/>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4</a:t>
                </a:r>
              </a:p>
            </p:txBody>
          </p:sp>
          <p:sp>
            <p:nvSpPr>
              <p:cNvPr id="69" name="TextBox 68">
                <a:extLst>
                  <a:ext uri="{FF2B5EF4-FFF2-40B4-BE49-F238E27FC236}">
                    <a16:creationId xmlns:a16="http://schemas.microsoft.com/office/drawing/2014/main" id="{EF15126A-F2D3-464E-955C-1C80BFD7043B}"/>
                  </a:ext>
                </a:extLst>
              </p:cNvPr>
              <p:cNvSpPr txBox="1"/>
              <p:nvPr/>
            </p:nvSpPr>
            <p:spPr>
              <a:xfrm>
                <a:off x="10082215" y="5097868"/>
                <a:ext cx="1252720" cy="516523"/>
              </a:xfrm>
              <a:prstGeom prst="rect">
                <a:avLst/>
              </a:prstGeom>
              <a:noFill/>
            </p:spPr>
            <p:txBody>
              <a:bodyPr wrap="square" rtlCol="0">
                <a:spAutoFit/>
              </a:bodyPr>
              <a:lstStyle/>
              <a:p>
                <a:pPr algn="ctr"/>
                <a:r>
                  <a:rPr lang="en-US" sz="800" dirty="0">
                    <a:solidFill>
                      <a:schemeClr val="bg1"/>
                    </a:solidFill>
                    <a:latin typeface="Arial" panose="020B0604020202020204" pitchFamily="34" charset="0"/>
                    <a:cs typeface="Arial" panose="020B0604020202020204" pitchFamily="34" charset="0"/>
                  </a:rPr>
                  <a:t>6</a:t>
                </a:r>
              </a:p>
              <a:p>
                <a:pPr algn="ctr"/>
                <a:r>
                  <a:rPr lang="en-US" sz="800" dirty="0">
                    <a:solidFill>
                      <a:schemeClr val="bg1"/>
                    </a:solidFill>
                    <a:latin typeface="Arial" panose="020B0604020202020204" pitchFamily="34" charset="0"/>
                    <a:cs typeface="Arial" panose="020B0604020202020204" pitchFamily="34" charset="0"/>
                  </a:rPr>
                  <a:t>Completely </a:t>
                </a:r>
              </a:p>
              <a:p>
                <a:pPr algn="ctr"/>
                <a:r>
                  <a:rPr lang="en-US" sz="800" dirty="0">
                    <a:solidFill>
                      <a:schemeClr val="bg1"/>
                    </a:solidFill>
                    <a:latin typeface="Arial" panose="020B0604020202020204" pitchFamily="34" charset="0"/>
                    <a:cs typeface="Arial" panose="020B0604020202020204" pitchFamily="34" charset="0"/>
                  </a:rPr>
                  <a:t>sure</a:t>
                </a:r>
              </a:p>
            </p:txBody>
          </p:sp>
          <p:sp>
            <p:nvSpPr>
              <p:cNvPr id="71" name="Oval 70">
                <a:extLst>
                  <a:ext uri="{FF2B5EF4-FFF2-40B4-BE49-F238E27FC236}">
                    <a16:creationId xmlns:a16="http://schemas.microsoft.com/office/drawing/2014/main" id="{375C9503-3530-E64F-811B-950313411443}"/>
                  </a:ext>
                </a:extLst>
              </p:cNvPr>
              <p:cNvSpPr/>
              <p:nvPr/>
            </p:nvSpPr>
            <p:spPr>
              <a:xfrm>
                <a:off x="10258541" y="4978349"/>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E861B4EF-10CD-8D43-8EBC-D239066B0AF6}"/>
                  </a:ext>
                </a:extLst>
              </p:cNvPr>
              <p:cNvSpPr txBox="1"/>
              <p:nvPr/>
            </p:nvSpPr>
            <p:spPr>
              <a:xfrm>
                <a:off x="10204635" y="5102327"/>
                <a:ext cx="309452" cy="246221"/>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5</a:t>
                </a:r>
              </a:p>
            </p:txBody>
          </p:sp>
        </p:grpSp>
        <p:sp>
          <p:nvSpPr>
            <p:cNvPr id="76" name="Rectangle 75">
              <a:extLst>
                <a:ext uri="{FF2B5EF4-FFF2-40B4-BE49-F238E27FC236}">
                  <a16:creationId xmlns:a16="http://schemas.microsoft.com/office/drawing/2014/main" id="{202439BF-5932-EE48-9AF7-C9517CAD3C6B}"/>
                </a:ext>
              </a:extLst>
            </p:cNvPr>
            <p:cNvSpPr/>
            <p:nvPr/>
          </p:nvSpPr>
          <p:spPr>
            <a:xfrm>
              <a:off x="4353223" y="3496319"/>
              <a:ext cx="3492451" cy="277235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8" name="Picture 77">
              <a:extLst>
                <a:ext uri="{FF2B5EF4-FFF2-40B4-BE49-F238E27FC236}">
                  <a16:creationId xmlns:a16="http://schemas.microsoft.com/office/drawing/2014/main" id="{523C2170-FD1E-8941-9DD5-950E59B59B5A}"/>
                </a:ext>
              </a:extLst>
            </p:cNvPr>
            <p:cNvPicPr>
              <a:picLocks noChangeAspect="1"/>
            </p:cNvPicPr>
            <p:nvPr/>
          </p:nvPicPr>
          <p:blipFill>
            <a:blip r:embed="rId6"/>
            <a:stretch>
              <a:fillRect/>
            </a:stretch>
          </p:blipFill>
          <p:spPr>
            <a:xfrm>
              <a:off x="11461253" y="6171944"/>
              <a:ext cx="403491" cy="413436"/>
            </a:xfrm>
            <a:prstGeom prst="rect">
              <a:avLst/>
            </a:prstGeom>
          </p:spPr>
        </p:pic>
        <p:sp>
          <p:nvSpPr>
            <p:cNvPr id="79" name="Rectangle 78">
              <a:extLst>
                <a:ext uri="{FF2B5EF4-FFF2-40B4-BE49-F238E27FC236}">
                  <a16:creationId xmlns:a16="http://schemas.microsoft.com/office/drawing/2014/main" id="{525A575B-5336-1B42-B6D3-6867CED70EA8}"/>
                </a:ext>
              </a:extLst>
            </p:cNvPr>
            <p:cNvSpPr/>
            <p:nvPr/>
          </p:nvSpPr>
          <p:spPr>
            <a:xfrm>
              <a:off x="4588891" y="4705701"/>
              <a:ext cx="3000443" cy="323165"/>
            </a:xfrm>
            <a:prstGeom prst="rect">
              <a:avLst/>
            </a:prstGeom>
          </p:spPr>
          <p:txBody>
            <a:bodyPr wrap="square">
              <a:spAutoFit/>
            </a:bodyPr>
            <a:lstStyle/>
            <a:p>
              <a:pPr algn="ctr"/>
              <a:r>
                <a:rPr lang="en-US" sz="1500" dirty="0">
                  <a:solidFill>
                    <a:schemeClr val="bg1"/>
                  </a:solidFill>
                  <a:latin typeface="Arial" panose="020B0604020202020204" pitchFamily="34" charset="0"/>
                  <a:cs typeface="Arial" panose="020B0604020202020204" pitchFamily="34" charset="0"/>
                </a:rPr>
                <a:t>GAIN</a:t>
              </a:r>
            </a:p>
          </p:txBody>
        </p:sp>
        <p:cxnSp>
          <p:nvCxnSpPr>
            <p:cNvPr id="80" name="Straight Arrow Connector 79">
              <a:extLst>
                <a:ext uri="{FF2B5EF4-FFF2-40B4-BE49-F238E27FC236}">
                  <a16:creationId xmlns:a16="http://schemas.microsoft.com/office/drawing/2014/main" id="{B206CC28-3E1E-BC45-91B6-2E60EAA8BB00}"/>
                </a:ext>
              </a:extLst>
            </p:cNvPr>
            <p:cNvCxnSpPr>
              <a:cxnSpLocks/>
            </p:cNvCxnSpPr>
            <p:nvPr/>
          </p:nvCxnSpPr>
          <p:spPr>
            <a:xfrm>
              <a:off x="4032745" y="483498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6AE6D69E-3FF5-D241-9B4F-962D4957E0C8}"/>
                </a:ext>
              </a:extLst>
            </p:cNvPr>
            <p:cNvCxnSpPr>
              <a:cxnSpLocks/>
            </p:cNvCxnSpPr>
            <p:nvPr/>
          </p:nvCxnSpPr>
          <p:spPr>
            <a:xfrm>
              <a:off x="7837543" y="4840247"/>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25874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707ECE9-8A17-7A43-BFBB-62A7C3CAAF26}"/>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0" y="3059668"/>
              <a:ext cx="12192000" cy="369332"/>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You will now take a short quiz to make sure you understood the instructions.</a:t>
              </a:r>
            </a:p>
          </p:txBody>
        </p:sp>
      </p:grpSp>
    </p:spTree>
    <p:extLst>
      <p:ext uri="{BB962C8B-B14F-4D97-AF65-F5344CB8AC3E}">
        <p14:creationId xmlns:p14="http://schemas.microsoft.com/office/powerpoint/2010/main" val="1793343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110F56C-E6A5-C145-BD4B-B5A5BE03D0E5}"/>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865414" y="733692"/>
              <a:ext cx="10749505" cy="535531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Your job is to sell paintings. First, you will choose which paintings to sell. Then you will find out how much those paintings are worth. Some paintings are worth nothing.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b="1" dirty="0">
                  <a:solidFill>
                    <a:schemeClr val="bg1"/>
                  </a:solidFill>
                  <a:latin typeface="Arial" panose="020B0604020202020204" pitchFamily="34" charset="0"/>
                  <a:cs typeface="Arial" panose="020B0604020202020204" pitchFamily="34" charset="0"/>
                </a:rPr>
                <a:t>Choose the paintings that you think are worth the most money!</a:t>
              </a:r>
            </a:p>
            <a:p>
              <a:pPr algn="ctr"/>
              <a:endParaRPr lang="en-US" b="1"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can win bonus money during the game! For one of your choices, you will get a portion of the total earnings as bonus money. </a:t>
              </a:r>
            </a:p>
            <a:p>
              <a:pPr algn="ctr"/>
              <a:endParaRPr lang="en-US" b="1"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If the painting is worth $157, you will receive $1.57. But if it is worth nothing, you will not win a bonus.</a:t>
              </a:r>
              <a:endParaRPr lang="en-US" b="1" dirty="0">
                <a:solidFill>
                  <a:schemeClr val="bg1"/>
                </a:solidFill>
                <a:latin typeface="Arial" panose="020B0604020202020204" pitchFamily="34" charset="0"/>
                <a:cs typeface="Arial" panose="020B0604020202020204" pitchFamily="34" charset="0"/>
              </a:endParaRP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rgbClr val="808080"/>
                  </a:solidFill>
                  <a:latin typeface="Arial" panose="020B0604020202020204" pitchFamily="34" charset="0"/>
                  <a:cs typeface="Arial" panose="020B0604020202020204" pitchFamily="34" charset="0"/>
                </a:rPr>
                <a:t>So, get ready to make some choices. </a:t>
              </a:r>
            </a:p>
            <a:p>
              <a:pPr algn="ctr"/>
              <a:r>
                <a:rPr lang="en-US" dirty="0">
                  <a:solidFill>
                    <a:srgbClr val="808080"/>
                  </a:solidFill>
                  <a:latin typeface="Arial" panose="020B0604020202020204" pitchFamily="34" charset="0"/>
                  <a:cs typeface="Arial" panose="020B0604020202020204" pitchFamily="34" charset="0"/>
                </a:rPr>
                <a:t>Please take your time and consider each choice carefully. Because these choices are important, we will give you a chance to practice making each choice a couple of times before you commit to your final decision. </a:t>
              </a:r>
            </a:p>
            <a:p>
              <a:pPr algn="ctr"/>
              <a:endParaRPr lang="en-US" dirty="0">
                <a:solidFill>
                  <a:srgbClr val="808080"/>
                </a:solidFill>
                <a:latin typeface="Arial" panose="020B0604020202020204" pitchFamily="34" charset="0"/>
                <a:cs typeface="Arial" panose="020B0604020202020204" pitchFamily="34" charset="0"/>
              </a:endParaRPr>
            </a:p>
            <a:p>
              <a:pPr algn="ctr"/>
              <a:r>
                <a:rPr lang="en-US" dirty="0">
                  <a:solidFill>
                    <a:srgbClr val="808080"/>
                  </a:solidFill>
                  <a:latin typeface="Arial" panose="020B0604020202020204" pitchFamily="34" charset="0"/>
                  <a:cs typeface="Arial" panose="020B0604020202020204" pitchFamily="34" charset="0"/>
                </a:rPr>
                <a:t>We are interested in your deliberation process, so we may occasionally ask you to share with us the reasons for choosing one specific painting over the other painting. In these explanations, you may refer to any internal thoughts or external features that led to your decision.  </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44979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110F56C-E6A5-C145-BD4B-B5A5BE03D0E5}"/>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865414" y="733692"/>
              <a:ext cx="10749505" cy="286232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First you will practice making each choice a couple of times. Then you will make your final choice.</a:t>
              </a:r>
            </a:p>
            <a:p>
              <a:pPr algn="ctr"/>
              <a:endParaRPr lang="en-US" dirty="0">
                <a:solidFill>
                  <a:schemeClr val="bg1"/>
                </a:solidFill>
                <a:latin typeface="Arial" panose="020B0604020202020204" pitchFamily="34" charset="0"/>
                <a:cs typeface="Arial" panose="020B0604020202020204" pitchFamily="34" charset="0"/>
              </a:endParaRP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Please take your time and think about each choice. Remember, these choices are important, and you can win bonus money!</a:t>
              </a:r>
            </a:p>
            <a:p>
              <a:pPr algn="ctr"/>
              <a:endParaRPr lang="en-US" dirty="0">
                <a:solidFill>
                  <a:schemeClr val="bg1"/>
                </a:solidFill>
                <a:latin typeface="Arial" panose="020B0604020202020204" pitchFamily="34" charset="0"/>
                <a:cs typeface="Arial" panose="020B0604020202020204" pitchFamily="34" charset="0"/>
              </a:endParaRP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Sometimes you will be asked to explain why you chose a painting. You can share any thoughts or feelings that you had when making your choice.</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64614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2C628919-5861-CF42-9061-F38F05DAEB9C}"/>
              </a:ext>
            </a:extLst>
          </p:cNvPr>
          <p:cNvGrpSpPr/>
          <p:nvPr/>
        </p:nvGrpSpPr>
        <p:grpSpPr>
          <a:xfrm>
            <a:off x="-412" y="0"/>
            <a:ext cx="12203430" cy="6858000"/>
            <a:chOff x="-412" y="0"/>
            <a:chExt cx="12203430" cy="6858000"/>
          </a:xfrm>
        </p:grpSpPr>
        <p:sp>
          <p:nvSpPr>
            <p:cNvPr id="4" name="Rectangle 3">
              <a:extLst>
                <a:ext uri="{FF2B5EF4-FFF2-40B4-BE49-F238E27FC236}">
                  <a16:creationId xmlns:a16="http://schemas.microsoft.com/office/drawing/2014/main" id="{01836649-3BFB-BC41-8DB9-D358D1B458BD}"/>
                </a:ext>
              </a:extLst>
            </p:cNvPr>
            <p:cNvSpPr/>
            <p:nvPr/>
          </p:nvSpPr>
          <p:spPr>
            <a:xfrm>
              <a:off x="-412"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11018" y="6307398"/>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769837" y="504825"/>
              <a:ext cx="10400042" cy="1477328"/>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Put your left index finger on the “D” key. Press “D” to choose the left painting.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Put your right pointer finger on the “K” key. Press “K” to choose the right painting.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have up to 10 seconds to make your choice. Think carefully before you choose!</a:t>
              </a:r>
            </a:p>
          </p:txBody>
        </p:sp>
        <p:pic>
          <p:nvPicPr>
            <p:cNvPr id="5" name="Picture 4">
              <a:extLst>
                <a:ext uri="{FF2B5EF4-FFF2-40B4-BE49-F238E27FC236}">
                  <a16:creationId xmlns:a16="http://schemas.microsoft.com/office/drawing/2014/main" id="{B0450D7D-AD3A-E241-AEAC-496345F91C0C}"/>
                </a:ext>
              </a:extLst>
            </p:cNvPr>
            <p:cNvPicPr>
              <a:picLocks noChangeAspect="1"/>
            </p:cNvPicPr>
            <p:nvPr/>
          </p:nvPicPr>
          <p:blipFill>
            <a:blip r:embed="rId3"/>
            <a:stretch>
              <a:fillRect/>
            </a:stretch>
          </p:blipFill>
          <p:spPr>
            <a:xfrm>
              <a:off x="4543496" y="2244478"/>
              <a:ext cx="3308070" cy="1654035"/>
            </a:xfrm>
            <a:prstGeom prst="rect">
              <a:avLst/>
            </a:prstGeom>
          </p:spPr>
        </p:pic>
        <p:pic>
          <p:nvPicPr>
            <p:cNvPr id="7" name="Picture 6">
              <a:extLst>
                <a:ext uri="{FF2B5EF4-FFF2-40B4-BE49-F238E27FC236}">
                  <a16:creationId xmlns:a16="http://schemas.microsoft.com/office/drawing/2014/main" id="{ADF0D152-FE2F-734C-B612-3043F5F371C2}"/>
                </a:ext>
              </a:extLst>
            </p:cNvPr>
            <p:cNvPicPr>
              <a:picLocks noChangeAspect="1"/>
            </p:cNvPicPr>
            <p:nvPr/>
          </p:nvPicPr>
          <p:blipFill>
            <a:blip r:embed="rId4"/>
            <a:stretch>
              <a:fillRect/>
            </a:stretch>
          </p:blipFill>
          <p:spPr>
            <a:xfrm>
              <a:off x="6229508" y="3126098"/>
              <a:ext cx="562940" cy="1017506"/>
            </a:xfrm>
            <a:prstGeom prst="rect">
              <a:avLst/>
            </a:prstGeom>
          </p:spPr>
        </p:pic>
        <p:pic>
          <p:nvPicPr>
            <p:cNvPr id="25" name="Picture 24">
              <a:extLst>
                <a:ext uri="{FF2B5EF4-FFF2-40B4-BE49-F238E27FC236}">
                  <a16:creationId xmlns:a16="http://schemas.microsoft.com/office/drawing/2014/main" id="{BE7DFD6A-E80A-7A47-85A4-C14F3A9F9E30}"/>
                </a:ext>
              </a:extLst>
            </p:cNvPr>
            <p:cNvPicPr>
              <a:picLocks noChangeAspect="1"/>
            </p:cNvPicPr>
            <p:nvPr/>
          </p:nvPicPr>
          <p:blipFill>
            <a:blip r:embed="rId4"/>
            <a:stretch>
              <a:fillRect/>
            </a:stretch>
          </p:blipFill>
          <p:spPr>
            <a:xfrm flipH="1">
              <a:off x="5144014" y="3148085"/>
              <a:ext cx="564163" cy="1019717"/>
            </a:xfrm>
            <a:prstGeom prst="rect">
              <a:avLst/>
            </a:prstGeom>
          </p:spPr>
        </p:pic>
        <p:sp>
          <p:nvSpPr>
            <p:cNvPr id="30" name="Rectangle 29">
              <a:extLst>
                <a:ext uri="{FF2B5EF4-FFF2-40B4-BE49-F238E27FC236}">
                  <a16:creationId xmlns:a16="http://schemas.microsoft.com/office/drawing/2014/main" id="{5E49BCAF-3F85-6F4C-81DA-A6E8D3B937CC}"/>
                </a:ext>
              </a:extLst>
            </p:cNvPr>
            <p:cNvSpPr/>
            <p:nvPr/>
          </p:nvSpPr>
          <p:spPr>
            <a:xfrm>
              <a:off x="2122706" y="4364594"/>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A53CA9E-5B83-B442-AFEE-0C002EF6E573}"/>
                </a:ext>
              </a:extLst>
            </p:cNvPr>
            <p:cNvSpPr/>
            <p:nvPr/>
          </p:nvSpPr>
          <p:spPr>
            <a:xfrm>
              <a:off x="1906518" y="4578707"/>
              <a:ext cx="4304220"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endParaRPr lang="en-US" sz="1250" dirty="0">
                <a:solidFill>
                  <a:schemeClr val="bg1"/>
                </a:solidFill>
                <a:effectLst/>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0727B110-EA3A-3049-9AF8-6220A852AEF9}"/>
                </a:ext>
              </a:extLst>
            </p:cNvPr>
            <p:cNvSpPr/>
            <p:nvPr/>
          </p:nvSpPr>
          <p:spPr>
            <a:xfrm>
              <a:off x="6417824" y="4373919"/>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E546D1F-766E-3841-AF92-94E238CBA3A1}"/>
                </a:ext>
              </a:extLst>
            </p:cNvPr>
            <p:cNvSpPr/>
            <p:nvPr/>
          </p:nvSpPr>
          <p:spPr>
            <a:xfrm>
              <a:off x="6195141" y="4586536"/>
              <a:ext cx="4304220" cy="292388"/>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p>
          </p:txBody>
        </p:sp>
        <p:cxnSp>
          <p:nvCxnSpPr>
            <p:cNvPr id="38" name="Straight Arrow Connector 37">
              <a:extLst>
                <a:ext uri="{FF2B5EF4-FFF2-40B4-BE49-F238E27FC236}">
                  <a16:creationId xmlns:a16="http://schemas.microsoft.com/office/drawing/2014/main" id="{8A8088AB-FBA1-9542-985D-4CCA7D054161}"/>
                </a:ext>
              </a:extLst>
            </p:cNvPr>
            <p:cNvCxnSpPr>
              <a:cxnSpLocks/>
            </p:cNvCxnSpPr>
            <p:nvPr/>
          </p:nvCxnSpPr>
          <p:spPr>
            <a:xfrm>
              <a:off x="5969858" y="536579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452C1649-9C05-6043-919B-B3C5F3C3AF6C}"/>
                </a:ext>
              </a:extLst>
            </p:cNvPr>
            <p:cNvPicPr>
              <a:picLocks noChangeAspect="1"/>
            </p:cNvPicPr>
            <p:nvPr/>
          </p:nvPicPr>
          <p:blipFill>
            <a:blip r:embed="rId5"/>
            <a:stretch>
              <a:fillRect/>
            </a:stretch>
          </p:blipFill>
          <p:spPr>
            <a:xfrm>
              <a:off x="3410260" y="6239401"/>
              <a:ext cx="393807" cy="374904"/>
            </a:xfrm>
            <a:prstGeom prst="rect">
              <a:avLst/>
            </a:prstGeom>
          </p:spPr>
        </p:pic>
        <p:pic>
          <p:nvPicPr>
            <p:cNvPr id="13" name="Picture 12">
              <a:extLst>
                <a:ext uri="{FF2B5EF4-FFF2-40B4-BE49-F238E27FC236}">
                  <a16:creationId xmlns:a16="http://schemas.microsoft.com/office/drawing/2014/main" id="{2EC2A49D-32B5-704A-848E-20908E85067C}"/>
                </a:ext>
              </a:extLst>
            </p:cNvPr>
            <p:cNvPicPr>
              <a:picLocks noChangeAspect="1"/>
            </p:cNvPicPr>
            <p:nvPr/>
          </p:nvPicPr>
          <p:blipFill>
            <a:blip r:embed="rId6"/>
            <a:stretch>
              <a:fillRect/>
            </a:stretch>
          </p:blipFill>
          <p:spPr>
            <a:xfrm>
              <a:off x="4236037" y="6246424"/>
              <a:ext cx="395381" cy="374904"/>
            </a:xfrm>
            <a:prstGeom prst="rect">
              <a:avLst/>
            </a:prstGeom>
          </p:spPr>
        </p:pic>
        <p:pic>
          <p:nvPicPr>
            <p:cNvPr id="44" name="Picture 43">
              <a:extLst>
                <a:ext uri="{FF2B5EF4-FFF2-40B4-BE49-F238E27FC236}">
                  <a16:creationId xmlns:a16="http://schemas.microsoft.com/office/drawing/2014/main" id="{E28EDC2A-211B-4845-AD8B-61964F9670AD}"/>
                </a:ext>
              </a:extLst>
            </p:cNvPr>
            <p:cNvPicPr>
              <a:picLocks noChangeAspect="1"/>
            </p:cNvPicPr>
            <p:nvPr/>
          </p:nvPicPr>
          <p:blipFill>
            <a:blip r:embed="rId7"/>
            <a:stretch>
              <a:fillRect/>
            </a:stretch>
          </p:blipFill>
          <p:spPr>
            <a:xfrm>
              <a:off x="4338945" y="6406523"/>
              <a:ext cx="356963" cy="365760"/>
            </a:xfrm>
            <a:prstGeom prst="rect">
              <a:avLst/>
            </a:prstGeom>
          </p:spPr>
        </p:pic>
        <p:pic>
          <p:nvPicPr>
            <p:cNvPr id="22" name="Picture 21">
              <a:extLst>
                <a:ext uri="{FF2B5EF4-FFF2-40B4-BE49-F238E27FC236}">
                  <a16:creationId xmlns:a16="http://schemas.microsoft.com/office/drawing/2014/main" id="{4D03DE15-EA04-6D4F-ACF0-55657522F1C7}"/>
                </a:ext>
              </a:extLst>
            </p:cNvPr>
            <p:cNvPicPr>
              <a:picLocks noChangeAspect="1"/>
            </p:cNvPicPr>
            <p:nvPr/>
          </p:nvPicPr>
          <p:blipFill rotWithShape="1">
            <a:blip r:embed="rId8"/>
            <a:srcRect l="13661"/>
            <a:stretch/>
          </p:blipFill>
          <p:spPr>
            <a:xfrm>
              <a:off x="4137039" y="5093336"/>
              <a:ext cx="824180" cy="822960"/>
            </a:xfrm>
            <a:prstGeom prst="rect">
              <a:avLst/>
            </a:prstGeom>
          </p:spPr>
        </p:pic>
        <p:pic>
          <p:nvPicPr>
            <p:cNvPr id="24" name="Picture 23">
              <a:extLst>
                <a:ext uri="{FF2B5EF4-FFF2-40B4-BE49-F238E27FC236}">
                  <a16:creationId xmlns:a16="http://schemas.microsoft.com/office/drawing/2014/main" id="{B45A1328-37A6-714E-9AB2-AC2887D2B276}"/>
                </a:ext>
              </a:extLst>
            </p:cNvPr>
            <p:cNvPicPr>
              <a:picLocks noChangeAspect="1"/>
            </p:cNvPicPr>
            <p:nvPr/>
          </p:nvPicPr>
          <p:blipFill rotWithShape="1">
            <a:blip r:embed="rId8"/>
            <a:srcRect l="13661"/>
            <a:stretch/>
          </p:blipFill>
          <p:spPr>
            <a:xfrm>
              <a:off x="8423749" y="5109239"/>
              <a:ext cx="824180" cy="822960"/>
            </a:xfrm>
            <a:prstGeom prst="rect">
              <a:avLst/>
            </a:prstGeom>
          </p:spPr>
        </p:pic>
        <p:sp>
          <p:nvSpPr>
            <p:cNvPr id="43" name="Rectangle 42">
              <a:extLst>
                <a:ext uri="{FF2B5EF4-FFF2-40B4-BE49-F238E27FC236}">
                  <a16:creationId xmlns:a16="http://schemas.microsoft.com/office/drawing/2014/main" id="{29C9F2E0-86FB-B549-A311-663130F56141}"/>
                </a:ext>
              </a:extLst>
            </p:cNvPr>
            <p:cNvSpPr>
              <a:spLocks noChangeAspect="1"/>
            </p:cNvSpPr>
            <p:nvPr/>
          </p:nvSpPr>
          <p:spPr>
            <a:xfrm>
              <a:off x="8388306" y="5074536"/>
              <a:ext cx="859623" cy="82998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9BABC525-AD67-9743-9917-6C25A630EA38}"/>
                </a:ext>
              </a:extLst>
            </p:cNvPr>
            <p:cNvPicPr>
              <a:picLocks noChangeAspect="1"/>
            </p:cNvPicPr>
            <p:nvPr/>
          </p:nvPicPr>
          <p:blipFill>
            <a:blip r:embed="rId9"/>
            <a:stretch>
              <a:fillRect/>
            </a:stretch>
          </p:blipFill>
          <p:spPr>
            <a:xfrm>
              <a:off x="3095187" y="5074536"/>
              <a:ext cx="822960" cy="822960"/>
            </a:xfrm>
            <a:prstGeom prst="rect">
              <a:avLst/>
            </a:prstGeom>
          </p:spPr>
        </p:pic>
        <p:pic>
          <p:nvPicPr>
            <p:cNvPr id="32" name="Picture 31">
              <a:extLst>
                <a:ext uri="{FF2B5EF4-FFF2-40B4-BE49-F238E27FC236}">
                  <a16:creationId xmlns:a16="http://schemas.microsoft.com/office/drawing/2014/main" id="{46122EB7-2D2D-4840-B3C8-7E84CA7453AE}"/>
                </a:ext>
              </a:extLst>
            </p:cNvPr>
            <p:cNvPicPr>
              <a:picLocks noChangeAspect="1"/>
            </p:cNvPicPr>
            <p:nvPr/>
          </p:nvPicPr>
          <p:blipFill>
            <a:blip r:embed="rId9"/>
            <a:stretch>
              <a:fillRect/>
            </a:stretch>
          </p:blipFill>
          <p:spPr>
            <a:xfrm>
              <a:off x="7325323" y="5073161"/>
              <a:ext cx="822960" cy="822960"/>
            </a:xfrm>
            <a:prstGeom prst="rect">
              <a:avLst/>
            </a:prstGeom>
          </p:spPr>
        </p:pic>
      </p:grpSp>
    </p:spTree>
    <p:extLst>
      <p:ext uri="{BB962C8B-B14F-4D97-AF65-F5344CB8AC3E}">
        <p14:creationId xmlns:p14="http://schemas.microsoft.com/office/powerpoint/2010/main" val="3894415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0AE1CF-AC29-EF4D-8B2F-07B5489DCC53}"/>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745587"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641629" y="385892"/>
              <a:ext cx="10983040" cy="2308324"/>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Now you will see how much your paintings are worth!</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see if you got a </a:t>
              </a:r>
              <a:r>
                <a:rPr lang="en-US" dirty="0">
                  <a:solidFill>
                    <a:srgbClr val="00FA00"/>
                  </a:solidFill>
                  <a:latin typeface="Arial" panose="020B0604020202020204" pitchFamily="34" charset="0"/>
                  <a:cs typeface="Arial" panose="020B0604020202020204" pitchFamily="34" charset="0"/>
                </a:rPr>
                <a:t>gain</a:t>
              </a:r>
              <a:r>
                <a:rPr lang="en-US" dirty="0">
                  <a:solidFill>
                    <a:schemeClr val="bg1"/>
                  </a:solidFill>
                  <a:latin typeface="Arial" panose="020B0604020202020204" pitchFamily="34" charset="0"/>
                  <a:cs typeface="Arial" panose="020B0604020202020204" pitchFamily="34" charset="0"/>
                </a:rPr>
                <a:t>, or if you got </a:t>
              </a:r>
              <a:r>
                <a:rPr lang="en-US" dirty="0">
                  <a:solidFill>
                    <a:srgbClr val="FF0000"/>
                  </a:solidFill>
                  <a:latin typeface="Arial" panose="020B0604020202020204" pitchFamily="34" charset="0"/>
                  <a:cs typeface="Arial" panose="020B0604020202020204" pitchFamily="34" charset="0"/>
                </a:rPr>
                <a:t>no gain </a:t>
              </a:r>
              <a:r>
                <a:rPr lang="en-US" dirty="0">
                  <a:solidFill>
                    <a:schemeClr val="bg1"/>
                  </a:solidFill>
                  <a:latin typeface="Arial" panose="020B0604020202020204" pitchFamily="34" charset="0"/>
                  <a:cs typeface="Arial" panose="020B0604020202020204" pitchFamily="34" charset="0"/>
                </a:rPr>
                <a:t>($0 earnings).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At the end of this round, you will see how much bonus money you won!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b="1" dirty="0">
                  <a:solidFill>
                    <a:schemeClr val="bg1"/>
                  </a:solidFill>
                  <a:latin typeface="Arial" panose="020B0604020202020204" pitchFamily="34" charset="0"/>
                  <a:cs typeface="Arial" panose="020B0604020202020204" pitchFamily="34" charset="0"/>
                </a:rPr>
                <a:t>Pay attention! Later in the game, this information will help you earn more bonus money.</a:t>
              </a:r>
            </a:p>
            <a:p>
              <a:pPr algn="ctr"/>
              <a:endParaRPr lang="en-US" dirty="0">
                <a:solidFill>
                  <a:schemeClr val="bg1"/>
                </a:solidFill>
                <a:latin typeface="Arial" panose="020B0604020202020204" pitchFamily="34" charset="0"/>
                <a:cs typeface="Arial" panose="020B0604020202020204" pitchFamily="34" charset="0"/>
              </a:endParaRPr>
            </a:p>
          </p:txBody>
        </p:sp>
        <p:cxnSp>
          <p:nvCxnSpPr>
            <p:cNvPr id="35" name="Straight Arrow Connector 34">
              <a:extLst>
                <a:ext uri="{FF2B5EF4-FFF2-40B4-BE49-F238E27FC236}">
                  <a16:creationId xmlns:a16="http://schemas.microsoft.com/office/drawing/2014/main" id="{34B27CEF-1BEE-3A48-A891-0F698A31422B}"/>
                </a:ext>
              </a:extLst>
            </p:cNvPr>
            <p:cNvCxnSpPr>
              <a:cxnSpLocks/>
            </p:cNvCxnSpPr>
            <p:nvPr/>
          </p:nvCxnSpPr>
          <p:spPr>
            <a:xfrm>
              <a:off x="3128016" y="480896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2C4840E-1734-7242-96F3-7E47DA655058}"/>
                </a:ext>
              </a:extLst>
            </p:cNvPr>
            <p:cNvSpPr/>
            <p:nvPr/>
          </p:nvSpPr>
          <p:spPr>
            <a:xfrm>
              <a:off x="3418805"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5" name="Rectangle 24">
              <a:extLst>
                <a:ext uri="{FF2B5EF4-FFF2-40B4-BE49-F238E27FC236}">
                  <a16:creationId xmlns:a16="http://schemas.microsoft.com/office/drawing/2014/main" id="{78AB6475-BCED-4C4F-AB93-56A43D12FB47}"/>
                </a:ext>
              </a:extLst>
            </p:cNvPr>
            <p:cNvSpPr/>
            <p:nvPr/>
          </p:nvSpPr>
          <p:spPr>
            <a:xfrm>
              <a:off x="3857134" y="4199955"/>
              <a:ext cx="1443189" cy="284693"/>
            </a:xfrm>
            <a:prstGeom prst="rect">
              <a:avLst/>
            </a:prstGeom>
          </p:spPr>
          <p:txBody>
            <a:bodyPr wrap="square">
              <a:spAutoFit/>
            </a:bodyPr>
            <a:lstStyle/>
            <a:p>
              <a:pPr algn="ctr"/>
              <a:r>
                <a:rPr lang="en-US" sz="1250" dirty="0">
                  <a:ln w="127">
                    <a:noFill/>
                  </a:ln>
                  <a:solidFill>
                    <a:srgbClr val="FF00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$0 Earnings</a:t>
              </a:r>
            </a:p>
          </p:txBody>
        </p:sp>
        <p:sp>
          <p:nvSpPr>
            <p:cNvPr id="14" name="Rectangle 13">
              <a:extLst>
                <a:ext uri="{FF2B5EF4-FFF2-40B4-BE49-F238E27FC236}">
                  <a16:creationId xmlns:a16="http://schemas.microsoft.com/office/drawing/2014/main" id="{F7CDC4D2-2F76-A647-9CF9-3E355A4A1274}"/>
                </a:ext>
              </a:extLst>
            </p:cNvPr>
            <p:cNvSpPr/>
            <p:nvPr/>
          </p:nvSpPr>
          <p:spPr>
            <a:xfrm>
              <a:off x="6433243"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15" name="Straight Arrow Connector 14">
              <a:extLst>
                <a:ext uri="{FF2B5EF4-FFF2-40B4-BE49-F238E27FC236}">
                  <a16:creationId xmlns:a16="http://schemas.microsoft.com/office/drawing/2014/main" id="{B25110AF-4F83-7844-8053-0350E85B7BD1}"/>
                </a:ext>
              </a:extLst>
            </p:cNvPr>
            <p:cNvCxnSpPr>
              <a:cxnSpLocks/>
            </p:cNvCxnSpPr>
            <p:nvPr/>
          </p:nvCxnSpPr>
          <p:spPr>
            <a:xfrm>
              <a:off x="8815672" y="482303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E2C0CA64-5601-E94F-8CAA-DCE61AD1A7A5}"/>
                </a:ext>
              </a:extLst>
            </p:cNvPr>
            <p:cNvSpPr/>
            <p:nvPr/>
          </p:nvSpPr>
          <p:spPr>
            <a:xfrm>
              <a:off x="9106461"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2" name="Rectangle 21">
              <a:extLst>
                <a:ext uri="{FF2B5EF4-FFF2-40B4-BE49-F238E27FC236}">
                  <a16:creationId xmlns:a16="http://schemas.microsoft.com/office/drawing/2014/main" id="{04FFDAC9-F034-C24F-9D28-E32AE72B3EDB}"/>
                </a:ext>
              </a:extLst>
            </p:cNvPr>
            <p:cNvSpPr/>
            <p:nvPr/>
          </p:nvSpPr>
          <p:spPr>
            <a:xfrm>
              <a:off x="9544696" y="4222957"/>
              <a:ext cx="1443189" cy="284693"/>
            </a:xfrm>
            <a:prstGeom prst="rect">
              <a:avLst/>
            </a:prstGeom>
          </p:spPr>
          <p:txBody>
            <a:bodyPr wrap="square">
              <a:spAutoFit/>
            </a:bodyPr>
            <a:lstStyle/>
            <a:p>
              <a:pPr algn="ctr"/>
              <a:r>
                <a:rPr lang="en-US" sz="1250" dirty="0">
                  <a:ln w="127">
                    <a:noFill/>
                  </a:ln>
                  <a:solidFill>
                    <a:srgbClr val="00FA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Gain of $157</a:t>
              </a:r>
            </a:p>
          </p:txBody>
        </p:sp>
        <p:pic>
          <p:nvPicPr>
            <p:cNvPr id="20" name="Picture 19">
              <a:extLst>
                <a:ext uri="{FF2B5EF4-FFF2-40B4-BE49-F238E27FC236}">
                  <a16:creationId xmlns:a16="http://schemas.microsoft.com/office/drawing/2014/main" id="{76D5B4ED-E552-AE4C-AD01-73115381F0DB}"/>
                </a:ext>
              </a:extLst>
            </p:cNvPr>
            <p:cNvPicPr>
              <a:picLocks noChangeAspect="1"/>
            </p:cNvPicPr>
            <p:nvPr/>
          </p:nvPicPr>
          <p:blipFill rotWithShape="1">
            <a:blip r:embed="rId3"/>
            <a:srcRect l="13661"/>
            <a:stretch/>
          </p:blipFill>
          <p:spPr>
            <a:xfrm>
              <a:off x="4148862" y="4522452"/>
              <a:ext cx="824180" cy="822960"/>
            </a:xfrm>
            <a:prstGeom prst="rect">
              <a:avLst/>
            </a:prstGeom>
          </p:spPr>
        </p:pic>
        <p:pic>
          <p:nvPicPr>
            <p:cNvPr id="26" name="Picture 25">
              <a:extLst>
                <a:ext uri="{FF2B5EF4-FFF2-40B4-BE49-F238E27FC236}">
                  <a16:creationId xmlns:a16="http://schemas.microsoft.com/office/drawing/2014/main" id="{E2E39972-9994-2F44-AD4E-4582564A1E44}"/>
                </a:ext>
              </a:extLst>
            </p:cNvPr>
            <p:cNvPicPr>
              <a:picLocks noChangeAspect="1"/>
            </p:cNvPicPr>
            <p:nvPr/>
          </p:nvPicPr>
          <p:blipFill rotWithShape="1">
            <a:blip r:embed="rId3"/>
            <a:srcRect l="13661"/>
            <a:stretch/>
          </p:blipFill>
          <p:spPr>
            <a:xfrm>
              <a:off x="1534288" y="4507650"/>
              <a:ext cx="824180" cy="822960"/>
            </a:xfrm>
            <a:prstGeom prst="rect">
              <a:avLst/>
            </a:prstGeom>
          </p:spPr>
        </p:pic>
        <p:sp>
          <p:nvSpPr>
            <p:cNvPr id="33" name="Rectangle 32">
              <a:extLst>
                <a:ext uri="{FF2B5EF4-FFF2-40B4-BE49-F238E27FC236}">
                  <a16:creationId xmlns:a16="http://schemas.microsoft.com/office/drawing/2014/main" id="{3080247A-5C3A-7848-87C8-A4D4486DDABE}"/>
                </a:ext>
              </a:extLst>
            </p:cNvPr>
            <p:cNvSpPr>
              <a:spLocks noChangeAspect="1"/>
            </p:cNvSpPr>
            <p:nvPr/>
          </p:nvSpPr>
          <p:spPr>
            <a:xfrm>
              <a:off x="4128441" y="4507650"/>
              <a:ext cx="853898" cy="8569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pic>
          <p:nvPicPr>
            <p:cNvPr id="5" name="Picture 4">
              <a:extLst>
                <a:ext uri="{FF2B5EF4-FFF2-40B4-BE49-F238E27FC236}">
                  <a16:creationId xmlns:a16="http://schemas.microsoft.com/office/drawing/2014/main" id="{D36A618E-42CA-0849-9C17-3C6986D8D30C}"/>
                </a:ext>
              </a:extLst>
            </p:cNvPr>
            <p:cNvPicPr>
              <a:picLocks noChangeAspect="1"/>
            </p:cNvPicPr>
            <p:nvPr/>
          </p:nvPicPr>
          <p:blipFill rotWithShape="1">
            <a:blip r:embed="rId4"/>
            <a:srcRect b="22547"/>
            <a:stretch/>
          </p:blipFill>
          <p:spPr>
            <a:xfrm>
              <a:off x="7258436" y="4490083"/>
              <a:ext cx="821688" cy="822960"/>
            </a:xfrm>
            <a:prstGeom prst="rect">
              <a:avLst/>
            </a:prstGeom>
          </p:spPr>
        </p:pic>
        <p:pic>
          <p:nvPicPr>
            <p:cNvPr id="28" name="Picture 27">
              <a:extLst>
                <a:ext uri="{FF2B5EF4-FFF2-40B4-BE49-F238E27FC236}">
                  <a16:creationId xmlns:a16="http://schemas.microsoft.com/office/drawing/2014/main" id="{0C40A174-77CD-5F43-A216-5B5C2895493F}"/>
                </a:ext>
              </a:extLst>
            </p:cNvPr>
            <p:cNvPicPr>
              <a:picLocks noChangeAspect="1"/>
            </p:cNvPicPr>
            <p:nvPr/>
          </p:nvPicPr>
          <p:blipFill rotWithShape="1">
            <a:blip r:embed="rId4"/>
            <a:srcRect b="22547"/>
            <a:stretch/>
          </p:blipFill>
          <p:spPr>
            <a:xfrm>
              <a:off x="9864927" y="4541620"/>
              <a:ext cx="821688" cy="822960"/>
            </a:xfrm>
            <a:prstGeom prst="rect">
              <a:avLst/>
            </a:prstGeom>
          </p:spPr>
        </p:pic>
        <p:sp>
          <p:nvSpPr>
            <p:cNvPr id="24" name="Rectangle 23">
              <a:extLst>
                <a:ext uri="{FF2B5EF4-FFF2-40B4-BE49-F238E27FC236}">
                  <a16:creationId xmlns:a16="http://schemas.microsoft.com/office/drawing/2014/main" id="{BA609BEA-3C78-1C4B-8321-9730C81F5852}"/>
                </a:ext>
              </a:extLst>
            </p:cNvPr>
            <p:cNvSpPr>
              <a:spLocks noChangeAspect="1"/>
            </p:cNvSpPr>
            <p:nvPr/>
          </p:nvSpPr>
          <p:spPr>
            <a:xfrm>
              <a:off x="9838632" y="4522452"/>
              <a:ext cx="855898" cy="851396"/>
            </a:xfrm>
            <a:prstGeom prst="rect">
              <a:avLst/>
            </a:prstGeom>
            <a:noFill/>
            <a:ln w="57150">
              <a:solidFill>
                <a:srgbClr val="00F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2006289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5EFAD30-D0CC-D149-8D9F-136BA4A505A3}"/>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33" name="Rectangle 32">
              <a:extLst>
                <a:ext uri="{FF2B5EF4-FFF2-40B4-BE49-F238E27FC236}">
                  <a16:creationId xmlns:a16="http://schemas.microsoft.com/office/drawing/2014/main" id="{8B5DEBC5-18D7-E944-AA53-D1EABE88E7A2}"/>
                </a:ext>
              </a:extLst>
            </p:cNvPr>
            <p:cNvSpPr/>
            <p:nvPr/>
          </p:nvSpPr>
          <p:spPr>
            <a:xfrm>
              <a:off x="745587"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34" name="Straight Arrow Connector 33">
              <a:extLst>
                <a:ext uri="{FF2B5EF4-FFF2-40B4-BE49-F238E27FC236}">
                  <a16:creationId xmlns:a16="http://schemas.microsoft.com/office/drawing/2014/main" id="{5EC7F8F7-E2C9-AE4C-95D2-F8446B96D450}"/>
                </a:ext>
              </a:extLst>
            </p:cNvPr>
            <p:cNvCxnSpPr>
              <a:cxnSpLocks/>
            </p:cNvCxnSpPr>
            <p:nvPr/>
          </p:nvCxnSpPr>
          <p:spPr>
            <a:xfrm>
              <a:off x="3128016" y="480896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6319C61B-735B-454B-85D1-0167FC896E88}"/>
                </a:ext>
              </a:extLst>
            </p:cNvPr>
            <p:cNvSpPr/>
            <p:nvPr/>
          </p:nvSpPr>
          <p:spPr>
            <a:xfrm>
              <a:off x="3418805" y="3983721"/>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46" name="Rectangle 45">
              <a:extLst>
                <a:ext uri="{FF2B5EF4-FFF2-40B4-BE49-F238E27FC236}">
                  <a16:creationId xmlns:a16="http://schemas.microsoft.com/office/drawing/2014/main" id="{AF7E33C1-8607-724B-B816-BB4170CDEED4}"/>
                </a:ext>
              </a:extLst>
            </p:cNvPr>
            <p:cNvSpPr/>
            <p:nvPr/>
          </p:nvSpPr>
          <p:spPr>
            <a:xfrm>
              <a:off x="6433243"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cxnSp>
          <p:nvCxnSpPr>
            <p:cNvPr id="47" name="Straight Arrow Connector 46">
              <a:extLst>
                <a:ext uri="{FF2B5EF4-FFF2-40B4-BE49-F238E27FC236}">
                  <a16:creationId xmlns:a16="http://schemas.microsoft.com/office/drawing/2014/main" id="{08DC3039-A06D-DE42-A898-B375F2C1F5D6}"/>
                </a:ext>
              </a:extLst>
            </p:cNvPr>
            <p:cNvCxnSpPr>
              <a:cxnSpLocks/>
            </p:cNvCxnSpPr>
            <p:nvPr/>
          </p:nvCxnSpPr>
          <p:spPr>
            <a:xfrm>
              <a:off x="8815672" y="482303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EAAE0AEB-D5B5-BB43-A47B-191A7B6A35FB}"/>
                </a:ext>
              </a:extLst>
            </p:cNvPr>
            <p:cNvSpPr/>
            <p:nvPr/>
          </p:nvSpPr>
          <p:spPr>
            <a:xfrm>
              <a:off x="9106461" y="3997789"/>
              <a:ext cx="2365960" cy="1879430"/>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670285" y="963470"/>
              <a:ext cx="10925727" cy="2308324"/>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You will see the paintings you chose a couple times.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When the painting shows up, press the SPACE bar to see how much you earned. </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Then press the “down arrow” for </a:t>
              </a:r>
              <a:r>
                <a:rPr lang="en-US" dirty="0">
                  <a:solidFill>
                    <a:srgbClr val="FF0000"/>
                  </a:solidFill>
                  <a:latin typeface="Arial" panose="020B0604020202020204" pitchFamily="34" charset="0"/>
                  <a:cs typeface="Arial" panose="020B0604020202020204" pitchFamily="34" charset="0"/>
                </a:rPr>
                <a:t>No gain</a:t>
              </a:r>
              <a:r>
                <a:rPr lang="en-US" dirty="0">
                  <a:solidFill>
                    <a:schemeClr val="bg1"/>
                  </a:solidFill>
                  <a:latin typeface="Arial" panose="020B0604020202020204" pitchFamily="34" charset="0"/>
                  <a:cs typeface="Arial" panose="020B0604020202020204" pitchFamily="34" charset="0"/>
                </a:rPr>
                <a:t>, and press the “up arrow” for </a:t>
              </a:r>
              <a:r>
                <a:rPr lang="en-US" dirty="0">
                  <a:solidFill>
                    <a:srgbClr val="00FA00"/>
                  </a:solidFill>
                  <a:latin typeface="Arial" panose="020B0604020202020204" pitchFamily="34" charset="0"/>
                  <a:cs typeface="Arial" panose="020B0604020202020204" pitchFamily="34" charset="0"/>
                </a:rPr>
                <a:t>Gain</a:t>
              </a:r>
              <a:r>
                <a:rPr lang="en-US" dirty="0">
                  <a:solidFill>
                    <a:schemeClr val="bg1"/>
                  </a:solidFill>
                  <a:latin typeface="Arial" panose="020B0604020202020204" pitchFamily="34" charset="0"/>
                  <a:cs typeface="Arial" panose="020B0604020202020204" pitchFamily="34" charset="0"/>
                </a:rPr>
                <a:t>.</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Use your left hand to press the SPACE bar and your right hand to press the up or down arrows. </a:t>
              </a:r>
            </a:p>
            <a:p>
              <a:pPr algn="ctr"/>
              <a:r>
                <a:rPr lang="en-US" dirty="0">
                  <a:solidFill>
                    <a:schemeClr val="bg1"/>
                  </a:solidFill>
                  <a:latin typeface="Arial" panose="020B0604020202020204" pitchFamily="34" charset="0"/>
                  <a:cs typeface="Arial" panose="020B0604020202020204" pitchFamily="34" charset="0"/>
                </a:rPr>
                <a:t> </a:t>
              </a:r>
            </a:p>
          </p:txBody>
        </p:sp>
        <p:pic>
          <p:nvPicPr>
            <p:cNvPr id="53" name="Picture 52">
              <a:extLst>
                <a:ext uri="{FF2B5EF4-FFF2-40B4-BE49-F238E27FC236}">
                  <a16:creationId xmlns:a16="http://schemas.microsoft.com/office/drawing/2014/main" id="{8AA9ACB3-32D9-DE4C-93E1-E9692AB3DA87}"/>
                </a:ext>
              </a:extLst>
            </p:cNvPr>
            <p:cNvPicPr>
              <a:picLocks noChangeAspect="1"/>
            </p:cNvPicPr>
            <p:nvPr/>
          </p:nvPicPr>
          <p:blipFill>
            <a:blip r:embed="rId3"/>
            <a:stretch>
              <a:fillRect/>
            </a:stretch>
          </p:blipFill>
          <p:spPr>
            <a:xfrm>
              <a:off x="1247264" y="5659936"/>
              <a:ext cx="1362605" cy="457023"/>
            </a:xfrm>
            <a:prstGeom prst="rect">
              <a:avLst/>
            </a:prstGeom>
          </p:spPr>
        </p:pic>
        <p:pic>
          <p:nvPicPr>
            <p:cNvPr id="65" name="Picture 64">
              <a:extLst>
                <a:ext uri="{FF2B5EF4-FFF2-40B4-BE49-F238E27FC236}">
                  <a16:creationId xmlns:a16="http://schemas.microsoft.com/office/drawing/2014/main" id="{47CD2736-43D4-A948-A75B-2ADC9FFB72A2}"/>
                </a:ext>
              </a:extLst>
            </p:cNvPr>
            <p:cNvPicPr>
              <a:picLocks noChangeAspect="1"/>
            </p:cNvPicPr>
            <p:nvPr/>
          </p:nvPicPr>
          <p:blipFill>
            <a:blip r:embed="rId4"/>
            <a:stretch>
              <a:fillRect/>
            </a:stretch>
          </p:blipFill>
          <p:spPr>
            <a:xfrm flipH="1">
              <a:off x="1497348" y="5915966"/>
              <a:ext cx="356962" cy="365760"/>
            </a:xfrm>
            <a:prstGeom prst="rect">
              <a:avLst/>
            </a:prstGeom>
          </p:spPr>
        </p:pic>
        <p:pic>
          <p:nvPicPr>
            <p:cNvPr id="55" name="Picture 54">
              <a:extLst>
                <a:ext uri="{FF2B5EF4-FFF2-40B4-BE49-F238E27FC236}">
                  <a16:creationId xmlns:a16="http://schemas.microsoft.com/office/drawing/2014/main" id="{E52CB1FA-DA74-D340-82E1-08FFB2D1292D}"/>
                </a:ext>
              </a:extLst>
            </p:cNvPr>
            <p:cNvPicPr>
              <a:picLocks noChangeAspect="1"/>
            </p:cNvPicPr>
            <p:nvPr/>
          </p:nvPicPr>
          <p:blipFill>
            <a:blip r:embed="rId5"/>
            <a:stretch>
              <a:fillRect/>
            </a:stretch>
          </p:blipFill>
          <p:spPr>
            <a:xfrm>
              <a:off x="4206546" y="5552342"/>
              <a:ext cx="744363" cy="485554"/>
            </a:xfrm>
            <a:prstGeom prst="rect">
              <a:avLst/>
            </a:prstGeom>
          </p:spPr>
        </p:pic>
        <p:pic>
          <p:nvPicPr>
            <p:cNvPr id="70" name="Picture 69">
              <a:extLst>
                <a:ext uri="{FF2B5EF4-FFF2-40B4-BE49-F238E27FC236}">
                  <a16:creationId xmlns:a16="http://schemas.microsoft.com/office/drawing/2014/main" id="{F2F9678D-2545-EC4B-A484-82D352344414}"/>
                </a:ext>
              </a:extLst>
            </p:cNvPr>
            <p:cNvPicPr>
              <a:picLocks noChangeAspect="1"/>
            </p:cNvPicPr>
            <p:nvPr/>
          </p:nvPicPr>
          <p:blipFill>
            <a:blip r:embed="rId4"/>
            <a:stretch>
              <a:fillRect/>
            </a:stretch>
          </p:blipFill>
          <p:spPr>
            <a:xfrm>
              <a:off x="4499265" y="5939081"/>
              <a:ext cx="356962" cy="365760"/>
            </a:xfrm>
            <a:prstGeom prst="rect">
              <a:avLst/>
            </a:prstGeom>
          </p:spPr>
        </p:pic>
        <p:pic>
          <p:nvPicPr>
            <p:cNvPr id="56" name="Picture 55">
              <a:extLst>
                <a:ext uri="{FF2B5EF4-FFF2-40B4-BE49-F238E27FC236}">
                  <a16:creationId xmlns:a16="http://schemas.microsoft.com/office/drawing/2014/main" id="{64A97437-D7A9-B043-98D9-51D4806FB06B}"/>
                </a:ext>
              </a:extLst>
            </p:cNvPr>
            <p:cNvPicPr>
              <a:picLocks noChangeAspect="1"/>
            </p:cNvPicPr>
            <p:nvPr/>
          </p:nvPicPr>
          <p:blipFill>
            <a:blip r:embed="rId3"/>
            <a:stretch>
              <a:fillRect/>
            </a:stretch>
          </p:blipFill>
          <p:spPr>
            <a:xfrm>
              <a:off x="6996322" y="5650433"/>
              <a:ext cx="1362605" cy="457023"/>
            </a:xfrm>
            <a:prstGeom prst="rect">
              <a:avLst/>
            </a:prstGeom>
          </p:spPr>
        </p:pic>
        <p:pic>
          <p:nvPicPr>
            <p:cNvPr id="66" name="Picture 65">
              <a:extLst>
                <a:ext uri="{FF2B5EF4-FFF2-40B4-BE49-F238E27FC236}">
                  <a16:creationId xmlns:a16="http://schemas.microsoft.com/office/drawing/2014/main" id="{AEB3A83F-50FB-EC42-B073-70E2A8CFBB62}"/>
                </a:ext>
              </a:extLst>
            </p:cNvPr>
            <p:cNvPicPr>
              <a:picLocks noChangeAspect="1"/>
            </p:cNvPicPr>
            <p:nvPr/>
          </p:nvPicPr>
          <p:blipFill>
            <a:blip r:embed="rId4"/>
            <a:stretch>
              <a:fillRect/>
            </a:stretch>
          </p:blipFill>
          <p:spPr>
            <a:xfrm flipH="1">
              <a:off x="7246406" y="5906463"/>
              <a:ext cx="356962" cy="365760"/>
            </a:xfrm>
            <a:prstGeom prst="rect">
              <a:avLst/>
            </a:prstGeom>
          </p:spPr>
        </p:pic>
        <p:pic>
          <p:nvPicPr>
            <p:cNvPr id="68" name="Picture 67">
              <a:extLst>
                <a:ext uri="{FF2B5EF4-FFF2-40B4-BE49-F238E27FC236}">
                  <a16:creationId xmlns:a16="http://schemas.microsoft.com/office/drawing/2014/main" id="{BF33B94C-FA86-CC46-93D9-95B815013CBB}"/>
                </a:ext>
              </a:extLst>
            </p:cNvPr>
            <p:cNvPicPr>
              <a:picLocks noChangeAspect="1"/>
            </p:cNvPicPr>
            <p:nvPr/>
          </p:nvPicPr>
          <p:blipFill>
            <a:blip r:embed="rId5"/>
            <a:stretch>
              <a:fillRect/>
            </a:stretch>
          </p:blipFill>
          <p:spPr>
            <a:xfrm>
              <a:off x="9955604" y="5554414"/>
              <a:ext cx="744363" cy="485554"/>
            </a:xfrm>
            <a:prstGeom prst="rect">
              <a:avLst/>
            </a:prstGeom>
          </p:spPr>
        </p:pic>
        <p:pic>
          <p:nvPicPr>
            <p:cNvPr id="69" name="Picture 68">
              <a:extLst>
                <a:ext uri="{FF2B5EF4-FFF2-40B4-BE49-F238E27FC236}">
                  <a16:creationId xmlns:a16="http://schemas.microsoft.com/office/drawing/2014/main" id="{E16128F9-6555-4144-BC23-3B0BDC7C940C}"/>
                </a:ext>
              </a:extLst>
            </p:cNvPr>
            <p:cNvPicPr>
              <a:picLocks noChangeAspect="1"/>
            </p:cNvPicPr>
            <p:nvPr/>
          </p:nvPicPr>
          <p:blipFill>
            <a:blip r:embed="rId4"/>
            <a:stretch>
              <a:fillRect/>
            </a:stretch>
          </p:blipFill>
          <p:spPr>
            <a:xfrm>
              <a:off x="10255827" y="5662213"/>
              <a:ext cx="356962" cy="365760"/>
            </a:xfrm>
            <a:prstGeom prst="rect">
              <a:avLst/>
            </a:prstGeom>
          </p:spPr>
        </p:pic>
        <p:sp>
          <p:nvSpPr>
            <p:cNvPr id="28" name="Rectangle 27">
              <a:extLst>
                <a:ext uri="{FF2B5EF4-FFF2-40B4-BE49-F238E27FC236}">
                  <a16:creationId xmlns:a16="http://schemas.microsoft.com/office/drawing/2014/main" id="{A9D4842E-CAB4-FC42-9603-D15238222037}"/>
                </a:ext>
              </a:extLst>
            </p:cNvPr>
            <p:cNvSpPr/>
            <p:nvPr/>
          </p:nvSpPr>
          <p:spPr>
            <a:xfrm>
              <a:off x="3857134" y="4199955"/>
              <a:ext cx="1443189" cy="284693"/>
            </a:xfrm>
            <a:prstGeom prst="rect">
              <a:avLst/>
            </a:prstGeom>
          </p:spPr>
          <p:txBody>
            <a:bodyPr wrap="square">
              <a:spAutoFit/>
            </a:bodyPr>
            <a:lstStyle/>
            <a:p>
              <a:pPr algn="ctr"/>
              <a:r>
                <a:rPr lang="en-US" sz="1250" dirty="0">
                  <a:ln w="127">
                    <a:noFill/>
                  </a:ln>
                  <a:solidFill>
                    <a:srgbClr val="FF00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$0 Earnings</a:t>
              </a:r>
            </a:p>
          </p:txBody>
        </p:sp>
        <p:pic>
          <p:nvPicPr>
            <p:cNvPr id="35" name="Picture 34">
              <a:extLst>
                <a:ext uri="{FF2B5EF4-FFF2-40B4-BE49-F238E27FC236}">
                  <a16:creationId xmlns:a16="http://schemas.microsoft.com/office/drawing/2014/main" id="{987EC291-4968-C94A-B813-5A909EF5FE1C}"/>
                </a:ext>
              </a:extLst>
            </p:cNvPr>
            <p:cNvPicPr>
              <a:picLocks noChangeAspect="1"/>
            </p:cNvPicPr>
            <p:nvPr/>
          </p:nvPicPr>
          <p:blipFill rotWithShape="1">
            <a:blip r:embed="rId6"/>
            <a:srcRect l="13661"/>
            <a:stretch/>
          </p:blipFill>
          <p:spPr>
            <a:xfrm>
              <a:off x="4148862" y="4522452"/>
              <a:ext cx="824180" cy="822960"/>
            </a:xfrm>
            <a:prstGeom prst="rect">
              <a:avLst/>
            </a:prstGeom>
          </p:spPr>
        </p:pic>
        <p:pic>
          <p:nvPicPr>
            <p:cNvPr id="37" name="Picture 36">
              <a:extLst>
                <a:ext uri="{FF2B5EF4-FFF2-40B4-BE49-F238E27FC236}">
                  <a16:creationId xmlns:a16="http://schemas.microsoft.com/office/drawing/2014/main" id="{AC196528-22F7-E640-8BA4-8C2524FBEF10}"/>
                </a:ext>
              </a:extLst>
            </p:cNvPr>
            <p:cNvPicPr>
              <a:picLocks noChangeAspect="1"/>
            </p:cNvPicPr>
            <p:nvPr/>
          </p:nvPicPr>
          <p:blipFill rotWithShape="1">
            <a:blip r:embed="rId6"/>
            <a:srcRect l="13661"/>
            <a:stretch/>
          </p:blipFill>
          <p:spPr>
            <a:xfrm>
              <a:off x="1534288" y="4507650"/>
              <a:ext cx="824180" cy="822960"/>
            </a:xfrm>
            <a:prstGeom prst="rect">
              <a:avLst/>
            </a:prstGeom>
          </p:spPr>
        </p:pic>
        <p:sp>
          <p:nvSpPr>
            <p:cNvPr id="38" name="Rectangle 37">
              <a:extLst>
                <a:ext uri="{FF2B5EF4-FFF2-40B4-BE49-F238E27FC236}">
                  <a16:creationId xmlns:a16="http://schemas.microsoft.com/office/drawing/2014/main" id="{B04A9D7E-C33F-484C-8F40-6AE92C0C213B}"/>
                </a:ext>
              </a:extLst>
            </p:cNvPr>
            <p:cNvSpPr>
              <a:spLocks noChangeAspect="1"/>
            </p:cNvSpPr>
            <p:nvPr/>
          </p:nvSpPr>
          <p:spPr>
            <a:xfrm>
              <a:off x="4128441" y="4507650"/>
              <a:ext cx="853898" cy="8569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sp>
          <p:nvSpPr>
            <p:cNvPr id="39" name="Rectangle 38">
              <a:extLst>
                <a:ext uri="{FF2B5EF4-FFF2-40B4-BE49-F238E27FC236}">
                  <a16:creationId xmlns:a16="http://schemas.microsoft.com/office/drawing/2014/main" id="{4A986A2E-8E78-814F-ADFB-B1D38A69CCB4}"/>
                </a:ext>
              </a:extLst>
            </p:cNvPr>
            <p:cNvSpPr/>
            <p:nvPr/>
          </p:nvSpPr>
          <p:spPr>
            <a:xfrm>
              <a:off x="9544696" y="4222957"/>
              <a:ext cx="1443189" cy="284693"/>
            </a:xfrm>
            <a:prstGeom prst="rect">
              <a:avLst/>
            </a:prstGeom>
          </p:spPr>
          <p:txBody>
            <a:bodyPr wrap="square">
              <a:spAutoFit/>
            </a:bodyPr>
            <a:lstStyle/>
            <a:p>
              <a:pPr algn="ctr"/>
              <a:r>
                <a:rPr lang="en-US" sz="1250" dirty="0">
                  <a:ln w="127">
                    <a:noFill/>
                  </a:ln>
                  <a:solidFill>
                    <a:srgbClr val="00FA00"/>
                  </a:solidFill>
                  <a:effectLst>
                    <a:outerShdw dir="11580000" algn="ctr" rotWithShape="0">
                      <a:srgbClr val="000000">
                        <a:alpha val="3000"/>
                      </a:srgbClr>
                    </a:outerShdw>
                  </a:effectLst>
                  <a:latin typeface="Arial" panose="020B0604020202020204" pitchFamily="34" charset="0"/>
                  <a:cs typeface="Arial" panose="020B0604020202020204" pitchFamily="34" charset="0"/>
                </a:rPr>
                <a:t>Gain of $157</a:t>
              </a:r>
            </a:p>
          </p:txBody>
        </p:sp>
        <p:pic>
          <p:nvPicPr>
            <p:cNvPr id="40" name="Picture 39">
              <a:extLst>
                <a:ext uri="{FF2B5EF4-FFF2-40B4-BE49-F238E27FC236}">
                  <a16:creationId xmlns:a16="http://schemas.microsoft.com/office/drawing/2014/main" id="{FC29F9D5-33FC-284D-A0AC-1029B0633937}"/>
                </a:ext>
              </a:extLst>
            </p:cNvPr>
            <p:cNvPicPr>
              <a:picLocks noChangeAspect="1"/>
            </p:cNvPicPr>
            <p:nvPr/>
          </p:nvPicPr>
          <p:blipFill rotWithShape="1">
            <a:blip r:embed="rId7"/>
            <a:srcRect b="22547"/>
            <a:stretch/>
          </p:blipFill>
          <p:spPr>
            <a:xfrm>
              <a:off x="7258436" y="4490083"/>
              <a:ext cx="821688" cy="822960"/>
            </a:xfrm>
            <a:prstGeom prst="rect">
              <a:avLst/>
            </a:prstGeom>
          </p:spPr>
        </p:pic>
        <p:pic>
          <p:nvPicPr>
            <p:cNvPr id="41" name="Picture 40">
              <a:extLst>
                <a:ext uri="{FF2B5EF4-FFF2-40B4-BE49-F238E27FC236}">
                  <a16:creationId xmlns:a16="http://schemas.microsoft.com/office/drawing/2014/main" id="{FAF0233B-8E4E-D14F-9A29-375E2705DDA4}"/>
                </a:ext>
              </a:extLst>
            </p:cNvPr>
            <p:cNvPicPr>
              <a:picLocks noChangeAspect="1"/>
            </p:cNvPicPr>
            <p:nvPr/>
          </p:nvPicPr>
          <p:blipFill rotWithShape="1">
            <a:blip r:embed="rId7"/>
            <a:srcRect b="22547"/>
            <a:stretch/>
          </p:blipFill>
          <p:spPr>
            <a:xfrm>
              <a:off x="9864927" y="4541620"/>
              <a:ext cx="821688" cy="822960"/>
            </a:xfrm>
            <a:prstGeom prst="rect">
              <a:avLst/>
            </a:prstGeom>
          </p:spPr>
        </p:pic>
        <p:sp>
          <p:nvSpPr>
            <p:cNvPr id="42" name="Rectangle 41">
              <a:extLst>
                <a:ext uri="{FF2B5EF4-FFF2-40B4-BE49-F238E27FC236}">
                  <a16:creationId xmlns:a16="http://schemas.microsoft.com/office/drawing/2014/main" id="{A335360D-99A9-5B44-B93D-32B9EC7E483F}"/>
                </a:ext>
              </a:extLst>
            </p:cNvPr>
            <p:cNvSpPr>
              <a:spLocks noChangeAspect="1"/>
            </p:cNvSpPr>
            <p:nvPr/>
          </p:nvSpPr>
          <p:spPr>
            <a:xfrm>
              <a:off x="9838632" y="4522452"/>
              <a:ext cx="855898" cy="851396"/>
            </a:xfrm>
            <a:prstGeom prst="rect">
              <a:avLst/>
            </a:prstGeom>
            <a:noFill/>
            <a:ln w="57150">
              <a:solidFill>
                <a:srgbClr val="00F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4115881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6FEB5A0-F86B-5345-B919-D9D91C69D5A7}"/>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37149" y="6277904"/>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452884" y="734304"/>
              <a:ext cx="11360530" cy="2585323"/>
            </a:xfrm>
            <a:prstGeom prst="rect">
              <a:avLst/>
            </a:prstGeom>
          </p:spPr>
          <p:txBody>
            <a:bodyPr wrap="square">
              <a:spAutoFit/>
            </a:bodyPr>
            <a:lstStyle/>
            <a:p>
              <a:pPr algn="ctr"/>
              <a:r>
                <a:rPr lang="en-US" dirty="0">
                  <a:solidFill>
                    <a:schemeClr val="bg1"/>
                  </a:solidFill>
                  <a:latin typeface="Arial" panose="020B0604020202020204" pitchFamily="34" charset="0"/>
                  <a:cs typeface="Arial" panose="020B0604020202020204" pitchFamily="34" charset="0"/>
                </a:rPr>
                <a:t>Now you will make more choices between new paintings.</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 You can win more bonus money in this round!</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Put your left pointer finger on the ”D” key. Press “D” to choose the left painting.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Put your right pointer finger on the ”K” key. Press “K” to choose the right painting.</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You will have up to 2.5 seconds to make each decision.</a:t>
              </a:r>
            </a:p>
          </p:txBody>
        </p:sp>
        <p:sp>
          <p:nvSpPr>
            <p:cNvPr id="20" name="Rectangle 19">
              <a:extLst>
                <a:ext uri="{FF2B5EF4-FFF2-40B4-BE49-F238E27FC236}">
                  <a16:creationId xmlns:a16="http://schemas.microsoft.com/office/drawing/2014/main" id="{40821990-1CC0-C641-A9C4-EEF0985F6826}"/>
                </a:ext>
              </a:extLst>
            </p:cNvPr>
            <p:cNvSpPr/>
            <p:nvPr/>
          </p:nvSpPr>
          <p:spPr>
            <a:xfrm>
              <a:off x="2122706" y="3874873"/>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B044AB0-6F1C-094B-84AD-2881463CA195}"/>
                </a:ext>
              </a:extLst>
            </p:cNvPr>
            <p:cNvSpPr/>
            <p:nvPr/>
          </p:nvSpPr>
          <p:spPr>
            <a:xfrm>
              <a:off x="1906518" y="4088986"/>
              <a:ext cx="4304220"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endParaRPr lang="en-US" sz="1250" dirty="0">
                <a:solidFill>
                  <a:schemeClr val="bg1"/>
                </a:solidFill>
                <a:effectLst/>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B05BE0DF-B526-8D40-B013-172DBE276B7A}"/>
                </a:ext>
              </a:extLst>
            </p:cNvPr>
            <p:cNvSpPr/>
            <p:nvPr/>
          </p:nvSpPr>
          <p:spPr>
            <a:xfrm>
              <a:off x="6417824" y="3884198"/>
              <a:ext cx="3853543"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467900E-E1E1-B84B-82E6-2599DA41C9BC}"/>
                </a:ext>
              </a:extLst>
            </p:cNvPr>
            <p:cNvSpPr/>
            <p:nvPr/>
          </p:nvSpPr>
          <p:spPr>
            <a:xfrm>
              <a:off x="6195141" y="4096815"/>
              <a:ext cx="4304220" cy="292388"/>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Which painting do you choose?</a:t>
              </a:r>
            </a:p>
          </p:txBody>
        </p:sp>
        <p:cxnSp>
          <p:nvCxnSpPr>
            <p:cNvPr id="37" name="Straight Arrow Connector 36">
              <a:extLst>
                <a:ext uri="{FF2B5EF4-FFF2-40B4-BE49-F238E27FC236}">
                  <a16:creationId xmlns:a16="http://schemas.microsoft.com/office/drawing/2014/main" id="{B1478ED8-DA0A-4640-B642-0FAABACA8116}"/>
                </a:ext>
              </a:extLst>
            </p:cNvPr>
            <p:cNvCxnSpPr>
              <a:cxnSpLocks/>
            </p:cNvCxnSpPr>
            <p:nvPr/>
          </p:nvCxnSpPr>
          <p:spPr>
            <a:xfrm>
              <a:off x="5969858" y="487607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256E9BB4-86F7-9C4D-B387-0F63738116D7}"/>
                </a:ext>
              </a:extLst>
            </p:cNvPr>
            <p:cNvPicPr>
              <a:picLocks noChangeAspect="1"/>
            </p:cNvPicPr>
            <p:nvPr/>
          </p:nvPicPr>
          <p:blipFill>
            <a:blip r:embed="rId3"/>
            <a:stretch>
              <a:fillRect/>
            </a:stretch>
          </p:blipFill>
          <p:spPr>
            <a:xfrm>
              <a:off x="3410260" y="5749680"/>
              <a:ext cx="393807" cy="374904"/>
            </a:xfrm>
            <a:prstGeom prst="rect">
              <a:avLst/>
            </a:prstGeom>
          </p:spPr>
        </p:pic>
        <p:pic>
          <p:nvPicPr>
            <p:cNvPr id="19" name="Picture 18">
              <a:extLst>
                <a:ext uri="{FF2B5EF4-FFF2-40B4-BE49-F238E27FC236}">
                  <a16:creationId xmlns:a16="http://schemas.microsoft.com/office/drawing/2014/main" id="{F90D8740-B8AE-B345-A082-5AFAEFA1A192}"/>
                </a:ext>
              </a:extLst>
            </p:cNvPr>
            <p:cNvPicPr>
              <a:picLocks noChangeAspect="1"/>
            </p:cNvPicPr>
            <p:nvPr/>
          </p:nvPicPr>
          <p:blipFill>
            <a:blip r:embed="rId4"/>
            <a:stretch>
              <a:fillRect/>
            </a:stretch>
          </p:blipFill>
          <p:spPr>
            <a:xfrm>
              <a:off x="4236037" y="5756703"/>
              <a:ext cx="395381" cy="374904"/>
            </a:xfrm>
            <a:prstGeom prst="rect">
              <a:avLst/>
            </a:prstGeom>
          </p:spPr>
        </p:pic>
        <p:pic>
          <p:nvPicPr>
            <p:cNvPr id="21" name="Picture 20">
              <a:extLst>
                <a:ext uri="{FF2B5EF4-FFF2-40B4-BE49-F238E27FC236}">
                  <a16:creationId xmlns:a16="http://schemas.microsoft.com/office/drawing/2014/main" id="{6458F680-F903-4E4C-A7C1-3C9599AA8EC7}"/>
                </a:ext>
              </a:extLst>
            </p:cNvPr>
            <p:cNvPicPr>
              <a:picLocks noChangeAspect="1"/>
            </p:cNvPicPr>
            <p:nvPr/>
          </p:nvPicPr>
          <p:blipFill>
            <a:blip r:embed="rId5"/>
            <a:stretch>
              <a:fillRect/>
            </a:stretch>
          </p:blipFill>
          <p:spPr>
            <a:xfrm>
              <a:off x="4450176" y="5939844"/>
              <a:ext cx="376829" cy="386116"/>
            </a:xfrm>
            <a:prstGeom prst="rect">
              <a:avLst/>
            </a:prstGeom>
          </p:spPr>
        </p:pic>
        <p:pic>
          <p:nvPicPr>
            <p:cNvPr id="30" name="Picture 29">
              <a:extLst>
                <a:ext uri="{FF2B5EF4-FFF2-40B4-BE49-F238E27FC236}">
                  <a16:creationId xmlns:a16="http://schemas.microsoft.com/office/drawing/2014/main" id="{578228EA-AE7E-2441-8445-0DF3FB521608}"/>
                </a:ext>
              </a:extLst>
            </p:cNvPr>
            <p:cNvPicPr>
              <a:picLocks noChangeAspect="1"/>
            </p:cNvPicPr>
            <p:nvPr/>
          </p:nvPicPr>
          <p:blipFill rotWithShape="1">
            <a:blip r:embed="rId6"/>
            <a:srcRect l="13661"/>
            <a:stretch/>
          </p:blipFill>
          <p:spPr>
            <a:xfrm>
              <a:off x="3075081" y="4607698"/>
              <a:ext cx="824180" cy="822960"/>
            </a:xfrm>
            <a:prstGeom prst="rect">
              <a:avLst/>
            </a:prstGeom>
          </p:spPr>
        </p:pic>
        <p:pic>
          <p:nvPicPr>
            <p:cNvPr id="31" name="Picture 30">
              <a:extLst>
                <a:ext uri="{FF2B5EF4-FFF2-40B4-BE49-F238E27FC236}">
                  <a16:creationId xmlns:a16="http://schemas.microsoft.com/office/drawing/2014/main" id="{EA94BD38-E176-DE4C-9F40-8FC9CB019753}"/>
                </a:ext>
              </a:extLst>
            </p:cNvPr>
            <p:cNvPicPr>
              <a:picLocks noChangeAspect="1"/>
            </p:cNvPicPr>
            <p:nvPr/>
          </p:nvPicPr>
          <p:blipFill rotWithShape="1">
            <a:blip r:embed="rId6"/>
            <a:srcRect l="13661"/>
            <a:stretch/>
          </p:blipFill>
          <p:spPr>
            <a:xfrm>
              <a:off x="7307905" y="4598781"/>
              <a:ext cx="824180" cy="822960"/>
            </a:xfrm>
            <a:prstGeom prst="rect">
              <a:avLst/>
            </a:prstGeom>
          </p:spPr>
        </p:pic>
        <p:pic>
          <p:nvPicPr>
            <p:cNvPr id="32" name="Picture 31">
              <a:extLst>
                <a:ext uri="{FF2B5EF4-FFF2-40B4-BE49-F238E27FC236}">
                  <a16:creationId xmlns:a16="http://schemas.microsoft.com/office/drawing/2014/main" id="{F040198E-9A01-8F48-B47F-53453E6D4D39}"/>
                </a:ext>
              </a:extLst>
            </p:cNvPr>
            <p:cNvPicPr>
              <a:picLocks noChangeAspect="1"/>
            </p:cNvPicPr>
            <p:nvPr/>
          </p:nvPicPr>
          <p:blipFill rotWithShape="1">
            <a:blip r:embed="rId7"/>
            <a:srcRect b="22547"/>
            <a:stretch/>
          </p:blipFill>
          <p:spPr>
            <a:xfrm>
              <a:off x="4220574" y="4607698"/>
              <a:ext cx="821688" cy="822960"/>
            </a:xfrm>
            <a:prstGeom prst="rect">
              <a:avLst/>
            </a:prstGeom>
          </p:spPr>
        </p:pic>
        <p:pic>
          <p:nvPicPr>
            <p:cNvPr id="33" name="Picture 32">
              <a:extLst>
                <a:ext uri="{FF2B5EF4-FFF2-40B4-BE49-F238E27FC236}">
                  <a16:creationId xmlns:a16="http://schemas.microsoft.com/office/drawing/2014/main" id="{A72F6A1C-956D-8C44-909F-B02E4C2A4710}"/>
                </a:ext>
              </a:extLst>
            </p:cNvPr>
            <p:cNvPicPr>
              <a:picLocks noChangeAspect="1"/>
            </p:cNvPicPr>
            <p:nvPr/>
          </p:nvPicPr>
          <p:blipFill rotWithShape="1">
            <a:blip r:embed="rId7"/>
            <a:srcRect b="22547"/>
            <a:stretch/>
          </p:blipFill>
          <p:spPr>
            <a:xfrm>
              <a:off x="8501881" y="4632615"/>
              <a:ext cx="821688" cy="822960"/>
            </a:xfrm>
            <a:prstGeom prst="rect">
              <a:avLst/>
            </a:prstGeom>
          </p:spPr>
        </p:pic>
        <p:sp>
          <p:nvSpPr>
            <p:cNvPr id="29" name="Rectangle 28">
              <a:extLst>
                <a:ext uri="{FF2B5EF4-FFF2-40B4-BE49-F238E27FC236}">
                  <a16:creationId xmlns:a16="http://schemas.microsoft.com/office/drawing/2014/main" id="{EB6E3449-8A25-9441-9F57-558C668A5474}"/>
                </a:ext>
              </a:extLst>
            </p:cNvPr>
            <p:cNvSpPr>
              <a:spLocks noChangeAspect="1"/>
            </p:cNvSpPr>
            <p:nvPr/>
          </p:nvSpPr>
          <p:spPr>
            <a:xfrm>
              <a:off x="8487086" y="4607698"/>
              <a:ext cx="851278" cy="85693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a:ln>
                  <a:solidFill>
                    <a:schemeClr val="tx1"/>
                  </a:solidFill>
                </a:ln>
                <a:solidFill>
                  <a:srgbClr val="00FA00"/>
                </a:solidFill>
              </a:endParaRPr>
            </a:p>
          </p:txBody>
        </p:sp>
      </p:grpSp>
    </p:spTree>
    <p:extLst>
      <p:ext uri="{BB962C8B-B14F-4D97-AF65-F5344CB8AC3E}">
        <p14:creationId xmlns:p14="http://schemas.microsoft.com/office/powerpoint/2010/main" val="334735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E127C2B-87B9-464D-890A-89BE0431596F}"/>
              </a:ext>
            </a:extLst>
          </p:cNvPr>
          <p:cNvGrpSpPr/>
          <p:nvPr/>
        </p:nvGrpSpPr>
        <p:grpSpPr>
          <a:xfrm>
            <a:off x="0" y="0"/>
            <a:ext cx="12229149" cy="6858000"/>
            <a:chOff x="0" y="0"/>
            <a:chExt cx="12229149"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3" name="Rectangle 22">
              <a:extLst>
                <a:ext uri="{FF2B5EF4-FFF2-40B4-BE49-F238E27FC236}">
                  <a16:creationId xmlns:a16="http://schemas.microsoft.com/office/drawing/2014/main" id="{CF655C89-525C-E64E-AACC-A14F0F41C8C9}"/>
                </a:ext>
              </a:extLst>
            </p:cNvPr>
            <p:cNvSpPr/>
            <p:nvPr/>
          </p:nvSpPr>
          <p:spPr>
            <a:xfrm>
              <a:off x="37149" y="6244654"/>
              <a:ext cx="12192000" cy="369332"/>
            </a:xfrm>
            <a:prstGeom prst="rect">
              <a:avLst/>
            </a:prstGeom>
          </p:spPr>
          <p:txBody>
            <a:bodyPr wrap="square">
              <a:spAutoFit/>
            </a:bodyPr>
            <a:lstStyle/>
            <a:p>
              <a:pPr algn="ctr"/>
              <a:endParaRPr lang="en-US" dirty="0">
                <a:solidFill>
                  <a:schemeClr val="bg1"/>
                </a:solidFill>
                <a:effectLs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7CBEFFC-2C6E-8949-9FF5-6F486D824EDB}"/>
                </a:ext>
              </a:extLst>
            </p:cNvPr>
            <p:cNvSpPr/>
            <p:nvPr/>
          </p:nvSpPr>
          <p:spPr>
            <a:xfrm>
              <a:off x="720022" y="567270"/>
              <a:ext cx="10882840" cy="3139321"/>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Now you will see pairs of paintings. Sometimes you will see the same pair that were shown together earlier. But other times you will see two paintings that were not shown together.</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If you saw the same pair together in the beginning of the game, press the up arrow to choose “Old Pair”.</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If you see a new pair that wasn’t shown together in the beginning of the game, press the down arrow to choose “New Pair”.</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Then you will select the painting that you chose in the beginning of the game. Use the “D” and “K” keys to select your choice.</a:t>
              </a:r>
            </a:p>
          </p:txBody>
        </p:sp>
        <p:sp>
          <p:nvSpPr>
            <p:cNvPr id="16" name="Rectangle 15">
              <a:extLst>
                <a:ext uri="{FF2B5EF4-FFF2-40B4-BE49-F238E27FC236}">
                  <a16:creationId xmlns:a16="http://schemas.microsoft.com/office/drawing/2014/main" id="{8B09E8FE-6ABA-7845-BCC8-003B0D75C516}"/>
                </a:ext>
              </a:extLst>
            </p:cNvPr>
            <p:cNvSpPr/>
            <p:nvPr/>
          </p:nvSpPr>
          <p:spPr>
            <a:xfrm>
              <a:off x="795731" y="3878980"/>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F573657-E0DF-824E-BE6E-65F435D60A78}"/>
                </a:ext>
              </a:extLst>
            </p:cNvPr>
            <p:cNvSpPr/>
            <p:nvPr/>
          </p:nvSpPr>
          <p:spPr>
            <a:xfrm>
              <a:off x="638997" y="4084709"/>
              <a:ext cx="2715078" cy="430887"/>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Is this pair </a:t>
              </a:r>
            </a:p>
            <a:p>
              <a:pPr algn="ctr"/>
              <a:r>
                <a:rPr lang="en-US" sz="1100" dirty="0">
                  <a:solidFill>
                    <a:schemeClr val="bg1"/>
                  </a:solidFill>
                  <a:latin typeface="Arial" panose="020B0604020202020204" pitchFamily="34" charset="0"/>
                  <a:cs typeface="Arial" panose="020B0604020202020204" pitchFamily="34" charset="0"/>
                </a:rPr>
                <a:t>Intact (up) or Recombined (down)?</a:t>
              </a:r>
            </a:p>
          </p:txBody>
        </p:sp>
        <p:pic>
          <p:nvPicPr>
            <p:cNvPr id="20" name="Picture 19">
              <a:extLst>
                <a:ext uri="{FF2B5EF4-FFF2-40B4-BE49-F238E27FC236}">
                  <a16:creationId xmlns:a16="http://schemas.microsoft.com/office/drawing/2014/main" id="{88AC6527-5A6C-D34A-AEA1-EAADBAF2AECE}"/>
                </a:ext>
              </a:extLst>
            </p:cNvPr>
            <p:cNvPicPr>
              <a:picLocks noChangeAspect="1"/>
            </p:cNvPicPr>
            <p:nvPr/>
          </p:nvPicPr>
          <p:blipFill>
            <a:blip r:embed="rId3"/>
            <a:stretch>
              <a:fillRect/>
            </a:stretch>
          </p:blipFill>
          <p:spPr>
            <a:xfrm>
              <a:off x="1626542" y="5638429"/>
              <a:ext cx="744363" cy="485554"/>
            </a:xfrm>
            <a:prstGeom prst="rect">
              <a:avLst/>
            </a:prstGeom>
          </p:spPr>
        </p:pic>
        <p:pic>
          <p:nvPicPr>
            <p:cNvPr id="32" name="Picture 31">
              <a:extLst>
                <a:ext uri="{FF2B5EF4-FFF2-40B4-BE49-F238E27FC236}">
                  <a16:creationId xmlns:a16="http://schemas.microsoft.com/office/drawing/2014/main" id="{1DE7EB70-F9E0-6340-9DA0-2F357A8BEF59}"/>
                </a:ext>
              </a:extLst>
            </p:cNvPr>
            <p:cNvPicPr>
              <a:picLocks noChangeAspect="1"/>
            </p:cNvPicPr>
            <p:nvPr/>
          </p:nvPicPr>
          <p:blipFill>
            <a:blip r:embed="rId4"/>
            <a:stretch>
              <a:fillRect/>
            </a:stretch>
          </p:blipFill>
          <p:spPr>
            <a:xfrm>
              <a:off x="1947790" y="5718070"/>
              <a:ext cx="318424" cy="326272"/>
            </a:xfrm>
            <a:prstGeom prst="rect">
              <a:avLst/>
            </a:prstGeom>
          </p:spPr>
        </p:pic>
        <p:cxnSp>
          <p:nvCxnSpPr>
            <p:cNvPr id="37" name="Straight Arrow Connector 36">
              <a:extLst>
                <a:ext uri="{FF2B5EF4-FFF2-40B4-BE49-F238E27FC236}">
                  <a16:creationId xmlns:a16="http://schemas.microsoft.com/office/drawing/2014/main" id="{BA7FBFAF-2B3E-FF4B-BB2D-B4A649AB4898}"/>
                </a:ext>
              </a:extLst>
            </p:cNvPr>
            <p:cNvCxnSpPr>
              <a:cxnSpLocks/>
            </p:cNvCxnSpPr>
            <p:nvPr/>
          </p:nvCxnSpPr>
          <p:spPr>
            <a:xfrm>
              <a:off x="3169186" y="4906451"/>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18730646-30C4-B848-9D8B-6A95C0AEAFF3}"/>
                </a:ext>
              </a:extLst>
            </p:cNvPr>
            <p:cNvSpPr/>
            <p:nvPr/>
          </p:nvSpPr>
          <p:spPr>
            <a:xfrm>
              <a:off x="3510259" y="3877659"/>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BAD3F511-2FA7-4540-8ADD-E1503CAFFF21}"/>
                </a:ext>
              </a:extLst>
            </p:cNvPr>
            <p:cNvSpPr/>
            <p:nvPr/>
          </p:nvSpPr>
          <p:spPr>
            <a:xfrm>
              <a:off x="3531046" y="4741678"/>
              <a:ext cx="2317099" cy="284693"/>
            </a:xfrm>
            <a:prstGeom prst="rect">
              <a:avLst/>
            </a:prstGeom>
          </p:spPr>
          <p:txBody>
            <a:bodyPr wrap="square">
              <a:spAutoFit/>
            </a:bodyPr>
            <a:lstStyle/>
            <a:p>
              <a:pPr algn="ctr"/>
              <a:r>
                <a:rPr lang="en-US" sz="1250" dirty="0">
                  <a:solidFill>
                    <a:schemeClr val="bg1"/>
                  </a:solidFill>
                  <a:latin typeface="Arial" panose="020B0604020202020204" pitchFamily="34" charset="0"/>
                  <a:cs typeface="Arial" panose="020B0604020202020204" pitchFamily="34" charset="0"/>
                </a:rPr>
                <a:t>INTACT</a:t>
              </a:r>
            </a:p>
          </p:txBody>
        </p:sp>
        <p:sp>
          <p:nvSpPr>
            <p:cNvPr id="25" name="Rectangle 24">
              <a:extLst>
                <a:ext uri="{FF2B5EF4-FFF2-40B4-BE49-F238E27FC236}">
                  <a16:creationId xmlns:a16="http://schemas.microsoft.com/office/drawing/2014/main" id="{422E82A0-1C67-AC45-A2AA-5D91DD28774B}"/>
                </a:ext>
              </a:extLst>
            </p:cNvPr>
            <p:cNvSpPr/>
            <p:nvPr/>
          </p:nvSpPr>
          <p:spPr>
            <a:xfrm>
              <a:off x="6471203" y="3880079"/>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1D22CFF4-F569-ED40-BC1B-9052D58B4261}"/>
                </a:ext>
              </a:extLst>
            </p:cNvPr>
            <p:cNvCxnSpPr>
              <a:cxnSpLocks/>
            </p:cNvCxnSpPr>
            <p:nvPr/>
          </p:nvCxnSpPr>
          <p:spPr>
            <a:xfrm>
              <a:off x="8850892" y="4907550"/>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4D6579A9-5254-094E-A7A2-DBDEEA20AACE}"/>
                </a:ext>
              </a:extLst>
            </p:cNvPr>
            <p:cNvSpPr/>
            <p:nvPr/>
          </p:nvSpPr>
          <p:spPr>
            <a:xfrm>
              <a:off x="9185731" y="3878758"/>
              <a:ext cx="2379689" cy="2055385"/>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a:extLst>
                <a:ext uri="{FF2B5EF4-FFF2-40B4-BE49-F238E27FC236}">
                  <a16:creationId xmlns:a16="http://schemas.microsoft.com/office/drawing/2014/main" id="{25106C01-5284-3943-822A-81E6B99883A2}"/>
                </a:ext>
              </a:extLst>
            </p:cNvPr>
            <p:cNvCxnSpPr>
              <a:cxnSpLocks/>
            </p:cNvCxnSpPr>
            <p:nvPr/>
          </p:nvCxnSpPr>
          <p:spPr>
            <a:xfrm>
              <a:off x="5887122" y="4926343"/>
              <a:ext cx="27432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7" name="Picture 46">
              <a:extLst>
                <a:ext uri="{FF2B5EF4-FFF2-40B4-BE49-F238E27FC236}">
                  <a16:creationId xmlns:a16="http://schemas.microsoft.com/office/drawing/2014/main" id="{0ADA63B4-8D08-E347-BFD2-7556B948E55E}"/>
                </a:ext>
              </a:extLst>
            </p:cNvPr>
            <p:cNvPicPr>
              <a:picLocks noChangeAspect="1"/>
            </p:cNvPicPr>
            <p:nvPr/>
          </p:nvPicPr>
          <p:blipFill>
            <a:blip r:embed="rId5"/>
            <a:stretch>
              <a:fillRect/>
            </a:stretch>
          </p:blipFill>
          <p:spPr>
            <a:xfrm>
              <a:off x="7082000" y="5738569"/>
              <a:ext cx="393807" cy="374904"/>
            </a:xfrm>
            <a:prstGeom prst="rect">
              <a:avLst/>
            </a:prstGeom>
          </p:spPr>
        </p:pic>
        <p:pic>
          <p:nvPicPr>
            <p:cNvPr id="48" name="Picture 47">
              <a:extLst>
                <a:ext uri="{FF2B5EF4-FFF2-40B4-BE49-F238E27FC236}">
                  <a16:creationId xmlns:a16="http://schemas.microsoft.com/office/drawing/2014/main" id="{7A15A340-08F0-5D44-9009-26E167B7CD51}"/>
                </a:ext>
              </a:extLst>
            </p:cNvPr>
            <p:cNvPicPr>
              <a:picLocks noChangeAspect="1"/>
            </p:cNvPicPr>
            <p:nvPr/>
          </p:nvPicPr>
          <p:blipFill>
            <a:blip r:embed="rId6"/>
            <a:stretch>
              <a:fillRect/>
            </a:stretch>
          </p:blipFill>
          <p:spPr>
            <a:xfrm>
              <a:off x="7907777" y="5745592"/>
              <a:ext cx="395381" cy="374904"/>
            </a:xfrm>
            <a:prstGeom prst="rect">
              <a:avLst/>
            </a:prstGeom>
          </p:spPr>
        </p:pic>
        <p:sp>
          <p:nvSpPr>
            <p:cNvPr id="33" name="Rectangle 32">
              <a:extLst>
                <a:ext uri="{FF2B5EF4-FFF2-40B4-BE49-F238E27FC236}">
                  <a16:creationId xmlns:a16="http://schemas.microsoft.com/office/drawing/2014/main" id="{5D64B788-601A-DA48-BFD3-C027EAEF8D98}"/>
                </a:ext>
              </a:extLst>
            </p:cNvPr>
            <p:cNvSpPr/>
            <p:nvPr/>
          </p:nvSpPr>
          <p:spPr>
            <a:xfrm>
              <a:off x="6325896" y="4086117"/>
              <a:ext cx="2715078" cy="261610"/>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Which painting did you choose?</a:t>
              </a:r>
            </a:p>
          </p:txBody>
        </p:sp>
        <p:sp>
          <p:nvSpPr>
            <p:cNvPr id="34" name="Rectangle 33">
              <a:extLst>
                <a:ext uri="{FF2B5EF4-FFF2-40B4-BE49-F238E27FC236}">
                  <a16:creationId xmlns:a16="http://schemas.microsoft.com/office/drawing/2014/main" id="{0DC6DDAE-DE72-3B4A-8B80-E0A5DCE1E45E}"/>
                </a:ext>
              </a:extLst>
            </p:cNvPr>
            <p:cNvSpPr/>
            <p:nvPr/>
          </p:nvSpPr>
          <p:spPr>
            <a:xfrm>
              <a:off x="8988052" y="4111126"/>
              <a:ext cx="2715078" cy="261610"/>
            </a:xfrm>
            <a:prstGeom prst="rect">
              <a:avLst/>
            </a:prstGeom>
          </p:spPr>
          <p:txBody>
            <a:bodyPr wrap="square">
              <a:spAutoFit/>
            </a:bodyPr>
            <a:lstStyle/>
            <a:p>
              <a:pPr algn="ctr"/>
              <a:r>
                <a:rPr lang="en-US" sz="1100" dirty="0">
                  <a:solidFill>
                    <a:schemeClr val="bg1"/>
                  </a:solidFill>
                  <a:latin typeface="Arial" panose="020B0604020202020204" pitchFamily="34" charset="0"/>
                  <a:cs typeface="Arial" panose="020B0604020202020204" pitchFamily="34" charset="0"/>
                </a:rPr>
                <a:t>Which painting did you choose?</a:t>
              </a:r>
            </a:p>
          </p:txBody>
        </p:sp>
        <p:pic>
          <p:nvPicPr>
            <p:cNvPr id="59" name="Picture 58">
              <a:extLst>
                <a:ext uri="{FF2B5EF4-FFF2-40B4-BE49-F238E27FC236}">
                  <a16:creationId xmlns:a16="http://schemas.microsoft.com/office/drawing/2014/main" id="{D183D05F-4AFD-1F44-B546-D73A270843C2}"/>
                </a:ext>
              </a:extLst>
            </p:cNvPr>
            <p:cNvPicPr>
              <a:picLocks noChangeAspect="1"/>
            </p:cNvPicPr>
            <p:nvPr/>
          </p:nvPicPr>
          <p:blipFill>
            <a:blip r:embed="rId4"/>
            <a:stretch>
              <a:fillRect/>
            </a:stretch>
          </p:blipFill>
          <p:spPr>
            <a:xfrm>
              <a:off x="8092339" y="5852792"/>
              <a:ext cx="318424" cy="326272"/>
            </a:xfrm>
            <a:prstGeom prst="rect">
              <a:avLst/>
            </a:prstGeom>
          </p:spPr>
        </p:pic>
        <p:pic>
          <p:nvPicPr>
            <p:cNvPr id="30" name="Picture 29">
              <a:extLst>
                <a:ext uri="{FF2B5EF4-FFF2-40B4-BE49-F238E27FC236}">
                  <a16:creationId xmlns:a16="http://schemas.microsoft.com/office/drawing/2014/main" id="{D4CA3D17-95AF-E048-B3A7-1C3D1EF263FE}"/>
                </a:ext>
              </a:extLst>
            </p:cNvPr>
            <p:cNvPicPr>
              <a:picLocks noChangeAspect="1"/>
            </p:cNvPicPr>
            <p:nvPr/>
          </p:nvPicPr>
          <p:blipFill rotWithShape="1">
            <a:blip r:embed="rId7"/>
            <a:srcRect l="13661"/>
            <a:stretch/>
          </p:blipFill>
          <p:spPr>
            <a:xfrm>
              <a:off x="10466861" y="4681926"/>
              <a:ext cx="824180" cy="822960"/>
            </a:xfrm>
            <a:prstGeom prst="rect">
              <a:avLst/>
            </a:prstGeom>
          </p:spPr>
        </p:pic>
        <p:sp>
          <p:nvSpPr>
            <p:cNvPr id="31" name="Rectangle 30">
              <a:extLst>
                <a:ext uri="{FF2B5EF4-FFF2-40B4-BE49-F238E27FC236}">
                  <a16:creationId xmlns:a16="http://schemas.microsoft.com/office/drawing/2014/main" id="{2FDB6EC5-8E6E-A04C-8D4C-1175D85297C8}"/>
                </a:ext>
              </a:extLst>
            </p:cNvPr>
            <p:cNvSpPr>
              <a:spLocks noChangeAspect="1"/>
            </p:cNvSpPr>
            <p:nvPr/>
          </p:nvSpPr>
          <p:spPr>
            <a:xfrm>
              <a:off x="10431418" y="4647223"/>
              <a:ext cx="859623" cy="82998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F178D4C7-D683-E543-A001-D51F7FEEE5E0}"/>
                </a:ext>
              </a:extLst>
            </p:cNvPr>
            <p:cNvPicPr>
              <a:picLocks noChangeAspect="1"/>
            </p:cNvPicPr>
            <p:nvPr/>
          </p:nvPicPr>
          <p:blipFill rotWithShape="1">
            <a:blip r:embed="rId7"/>
            <a:srcRect l="13661"/>
            <a:stretch/>
          </p:blipFill>
          <p:spPr>
            <a:xfrm>
              <a:off x="7752333" y="4696704"/>
              <a:ext cx="824180" cy="822960"/>
            </a:xfrm>
            <a:prstGeom prst="rect">
              <a:avLst/>
            </a:prstGeom>
          </p:spPr>
        </p:pic>
        <p:pic>
          <p:nvPicPr>
            <p:cNvPr id="45" name="Picture 44">
              <a:extLst>
                <a:ext uri="{FF2B5EF4-FFF2-40B4-BE49-F238E27FC236}">
                  <a16:creationId xmlns:a16="http://schemas.microsoft.com/office/drawing/2014/main" id="{E588FB7B-90EA-8D49-8E3B-FDD26A4EA4DE}"/>
                </a:ext>
              </a:extLst>
            </p:cNvPr>
            <p:cNvPicPr>
              <a:picLocks noChangeAspect="1"/>
            </p:cNvPicPr>
            <p:nvPr/>
          </p:nvPicPr>
          <p:blipFill rotWithShape="1">
            <a:blip r:embed="rId7"/>
            <a:srcRect l="13661"/>
            <a:stretch/>
          </p:blipFill>
          <p:spPr>
            <a:xfrm>
              <a:off x="2107660" y="4761910"/>
              <a:ext cx="824180" cy="822960"/>
            </a:xfrm>
            <a:prstGeom prst="rect">
              <a:avLst/>
            </a:prstGeom>
          </p:spPr>
        </p:pic>
        <p:pic>
          <p:nvPicPr>
            <p:cNvPr id="49" name="Picture 48">
              <a:extLst>
                <a:ext uri="{FF2B5EF4-FFF2-40B4-BE49-F238E27FC236}">
                  <a16:creationId xmlns:a16="http://schemas.microsoft.com/office/drawing/2014/main" id="{7A10A465-0293-EB4D-8E75-F24A11BB3E47}"/>
                </a:ext>
              </a:extLst>
            </p:cNvPr>
            <p:cNvPicPr>
              <a:picLocks noChangeAspect="1"/>
            </p:cNvPicPr>
            <p:nvPr/>
          </p:nvPicPr>
          <p:blipFill>
            <a:blip r:embed="rId8"/>
            <a:stretch>
              <a:fillRect/>
            </a:stretch>
          </p:blipFill>
          <p:spPr>
            <a:xfrm>
              <a:off x="1069600" y="4761910"/>
              <a:ext cx="822960" cy="822960"/>
            </a:xfrm>
            <a:prstGeom prst="rect">
              <a:avLst/>
            </a:prstGeom>
          </p:spPr>
        </p:pic>
        <p:pic>
          <p:nvPicPr>
            <p:cNvPr id="50" name="Picture 49">
              <a:extLst>
                <a:ext uri="{FF2B5EF4-FFF2-40B4-BE49-F238E27FC236}">
                  <a16:creationId xmlns:a16="http://schemas.microsoft.com/office/drawing/2014/main" id="{292D910B-EF2D-4045-A80A-AC239FE9F026}"/>
                </a:ext>
              </a:extLst>
            </p:cNvPr>
            <p:cNvPicPr>
              <a:picLocks noChangeAspect="1"/>
            </p:cNvPicPr>
            <p:nvPr/>
          </p:nvPicPr>
          <p:blipFill>
            <a:blip r:embed="rId8"/>
            <a:stretch>
              <a:fillRect/>
            </a:stretch>
          </p:blipFill>
          <p:spPr>
            <a:xfrm>
              <a:off x="6710453" y="4690252"/>
              <a:ext cx="822960" cy="822960"/>
            </a:xfrm>
            <a:prstGeom prst="rect">
              <a:avLst/>
            </a:prstGeom>
          </p:spPr>
        </p:pic>
        <p:pic>
          <p:nvPicPr>
            <p:cNvPr id="51" name="Picture 50">
              <a:extLst>
                <a:ext uri="{FF2B5EF4-FFF2-40B4-BE49-F238E27FC236}">
                  <a16:creationId xmlns:a16="http://schemas.microsoft.com/office/drawing/2014/main" id="{2085F06B-02D3-1E4C-8BA4-112AB8A694D6}"/>
                </a:ext>
              </a:extLst>
            </p:cNvPr>
            <p:cNvPicPr>
              <a:picLocks noChangeAspect="1"/>
            </p:cNvPicPr>
            <p:nvPr/>
          </p:nvPicPr>
          <p:blipFill>
            <a:blip r:embed="rId8"/>
            <a:stretch>
              <a:fillRect/>
            </a:stretch>
          </p:blipFill>
          <p:spPr>
            <a:xfrm>
              <a:off x="9369522" y="4635261"/>
              <a:ext cx="822960" cy="822960"/>
            </a:xfrm>
            <a:prstGeom prst="rect">
              <a:avLst/>
            </a:prstGeom>
          </p:spPr>
        </p:pic>
      </p:grpSp>
    </p:spTree>
    <p:extLst>
      <p:ext uri="{BB962C8B-B14F-4D97-AF65-F5344CB8AC3E}">
        <p14:creationId xmlns:p14="http://schemas.microsoft.com/office/powerpoint/2010/main" val="3914963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0047233-BB41-B043-B61D-7D812A0BB609}"/>
              </a:ext>
            </a:extLst>
          </p:cNvPr>
          <p:cNvGrpSpPr/>
          <p:nvPr/>
        </p:nvGrpSpPr>
        <p:grpSpPr>
          <a:xfrm>
            <a:off x="0" y="0"/>
            <a:ext cx="12192000" cy="6858000"/>
            <a:chOff x="0" y="0"/>
            <a:chExt cx="12192000" cy="6858000"/>
          </a:xfrm>
        </p:grpSpPr>
        <p:grpSp>
          <p:nvGrpSpPr>
            <p:cNvPr id="12" name="Group 11">
              <a:extLst>
                <a:ext uri="{FF2B5EF4-FFF2-40B4-BE49-F238E27FC236}">
                  <a16:creationId xmlns:a16="http://schemas.microsoft.com/office/drawing/2014/main" id="{E57BE4E5-4B41-314F-A306-5742AF8F0F8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01836649-3BFB-BC41-8DB9-D358D1B458BD}"/>
                  </a:ext>
                </a:extLst>
              </p:cNvPr>
              <p:cNvSpPr/>
              <p:nvPr/>
            </p:nvSpPr>
            <p:spPr>
              <a:xfrm>
                <a:off x="0" y="0"/>
                <a:ext cx="12192000" cy="68580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dirty="0"/>
              </a:p>
            </p:txBody>
          </p:sp>
          <p:sp>
            <p:nvSpPr>
              <p:cNvPr id="21" name="Rectangle 20">
                <a:extLst>
                  <a:ext uri="{FF2B5EF4-FFF2-40B4-BE49-F238E27FC236}">
                    <a16:creationId xmlns:a16="http://schemas.microsoft.com/office/drawing/2014/main" id="{8CD5E00F-CD11-D345-9B61-AC7D43661D24}"/>
                  </a:ext>
                </a:extLst>
              </p:cNvPr>
              <p:cNvSpPr/>
              <p:nvPr/>
            </p:nvSpPr>
            <p:spPr>
              <a:xfrm>
                <a:off x="3957096" y="3007822"/>
                <a:ext cx="4194122" cy="2903744"/>
              </a:xfrm>
              <a:prstGeom prst="rect">
                <a:avLst/>
              </a:prstGeom>
              <a:solidFill>
                <a:srgbClr val="80808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FF0DAA0-A0FD-6A46-9490-CA00AB61643F}"/>
                  </a:ext>
                </a:extLst>
              </p:cNvPr>
              <p:cNvSpPr/>
              <p:nvPr/>
            </p:nvSpPr>
            <p:spPr>
              <a:xfrm>
                <a:off x="724903" y="776359"/>
                <a:ext cx="11146420" cy="1200329"/>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Now you will rate how much you like the paintings you have seen so far.</a:t>
                </a: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Use the mouse to click your rating. </a:t>
                </a:r>
              </a:p>
            </p:txBody>
          </p:sp>
          <p:cxnSp>
            <p:nvCxnSpPr>
              <p:cNvPr id="13" name="Straight Connector 12">
                <a:extLst>
                  <a:ext uri="{FF2B5EF4-FFF2-40B4-BE49-F238E27FC236}">
                    <a16:creationId xmlns:a16="http://schemas.microsoft.com/office/drawing/2014/main" id="{F2357E0C-72AA-894D-8398-66BC404F2180}"/>
                  </a:ext>
                </a:extLst>
              </p:cNvPr>
              <p:cNvCxnSpPr>
                <a:cxnSpLocks/>
              </p:cNvCxnSpPr>
              <p:nvPr/>
            </p:nvCxnSpPr>
            <p:spPr>
              <a:xfrm>
                <a:off x="4780696" y="4657166"/>
                <a:ext cx="2479083"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0357EE-E0F3-F64B-85C3-AA4040BD9E35}"/>
                  </a:ext>
                </a:extLst>
              </p:cNvPr>
              <p:cNvSpPr txBox="1"/>
              <p:nvPr/>
            </p:nvSpPr>
            <p:spPr>
              <a:xfrm>
                <a:off x="4438273" y="4704884"/>
                <a:ext cx="1737360"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Not at all</a:t>
                </a:r>
              </a:p>
            </p:txBody>
          </p:sp>
          <p:sp>
            <p:nvSpPr>
              <p:cNvPr id="18" name="TextBox 17">
                <a:extLst>
                  <a:ext uri="{FF2B5EF4-FFF2-40B4-BE49-F238E27FC236}">
                    <a16:creationId xmlns:a16="http://schemas.microsoft.com/office/drawing/2014/main" id="{83B20185-A9FE-AB49-B715-DE69AF7D5DCF}"/>
                  </a:ext>
                </a:extLst>
              </p:cNvPr>
              <p:cNvSpPr txBox="1"/>
              <p:nvPr/>
            </p:nvSpPr>
            <p:spPr>
              <a:xfrm>
                <a:off x="6920389" y="4702883"/>
                <a:ext cx="1590476" cy="246221"/>
              </a:xfrm>
              <a:prstGeom prst="rect">
                <a:avLst/>
              </a:prstGeom>
              <a:noFill/>
            </p:spPr>
            <p:txBody>
              <a:bodyPr wrap="square" rtlCol="0">
                <a:spAutoFit/>
              </a:bodyPr>
              <a:lstStyle/>
              <a:p>
                <a:r>
                  <a:rPr lang="en-US" sz="1000" dirty="0">
                    <a:solidFill>
                      <a:schemeClr val="bg1"/>
                    </a:solidFill>
                    <a:latin typeface="Arial" panose="020B0604020202020204" pitchFamily="34" charset="0"/>
                    <a:cs typeface="Arial" panose="020B0604020202020204" pitchFamily="34" charset="0"/>
                  </a:rPr>
                  <a:t>Very much</a:t>
                </a:r>
              </a:p>
            </p:txBody>
          </p:sp>
          <p:sp>
            <p:nvSpPr>
              <p:cNvPr id="19" name="TextBox 18">
                <a:extLst>
                  <a:ext uri="{FF2B5EF4-FFF2-40B4-BE49-F238E27FC236}">
                    <a16:creationId xmlns:a16="http://schemas.microsoft.com/office/drawing/2014/main" id="{8051372B-A047-6F43-BCB4-9E11F4F07F60}"/>
                  </a:ext>
                </a:extLst>
              </p:cNvPr>
              <p:cNvSpPr txBox="1"/>
              <p:nvPr/>
            </p:nvSpPr>
            <p:spPr>
              <a:xfrm>
                <a:off x="3943735" y="5110603"/>
                <a:ext cx="4153776" cy="276999"/>
              </a:xfrm>
              <a:prstGeom prst="rect">
                <a:avLst/>
              </a:prstGeom>
              <a:noFill/>
            </p:spPr>
            <p:txBody>
              <a:bodyPr wrap="square" rtlCol="0">
                <a:spAutoFit/>
              </a:bodyPr>
              <a:lstStyle/>
              <a:p>
                <a:pPr algn="ctr"/>
                <a:r>
                  <a:rPr lang="en-US" sz="1200" dirty="0">
                    <a:solidFill>
                      <a:schemeClr val="bg1"/>
                    </a:solidFill>
                    <a:latin typeface="Arial" panose="020B0604020202020204" pitchFamily="34" charset="0"/>
                    <a:cs typeface="Arial" panose="020B0604020202020204" pitchFamily="34" charset="0"/>
                  </a:rPr>
                  <a:t>How much do you like this painting?</a:t>
                </a:r>
              </a:p>
            </p:txBody>
          </p:sp>
          <p:sp>
            <p:nvSpPr>
              <p:cNvPr id="23" name="Rectangle 22">
                <a:extLst>
                  <a:ext uri="{FF2B5EF4-FFF2-40B4-BE49-F238E27FC236}">
                    <a16:creationId xmlns:a16="http://schemas.microsoft.com/office/drawing/2014/main" id="{CF655C89-525C-E64E-AACC-A14F0F41C8C9}"/>
                  </a:ext>
                </a:extLst>
              </p:cNvPr>
              <p:cNvSpPr/>
              <p:nvPr/>
            </p:nvSpPr>
            <p:spPr>
              <a:xfrm>
                <a:off x="0" y="6268697"/>
                <a:ext cx="12192000" cy="369332"/>
              </a:xfrm>
              <a:prstGeom prst="rect">
                <a:avLst/>
              </a:prstGeom>
            </p:spPr>
            <p:txBody>
              <a:bodyPr wrap="square">
                <a:spAutoFit/>
              </a:bodyP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2B7AEA65-A5A2-1642-8C53-B6C7B7B9FE42}"/>
                  </a:ext>
                </a:extLst>
              </p:cNvPr>
              <p:cNvSpPr/>
              <p:nvPr/>
            </p:nvSpPr>
            <p:spPr>
              <a:xfrm>
                <a:off x="6298113" y="4588355"/>
                <a:ext cx="137160" cy="13716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E5BCE15E-604C-DA45-9FF3-926F70096DC8}"/>
                  </a:ext>
                </a:extLst>
              </p:cNvPr>
              <p:cNvSpPr/>
              <p:nvPr/>
            </p:nvSpPr>
            <p:spPr>
              <a:xfrm>
                <a:off x="5704550" y="5455595"/>
                <a:ext cx="672059" cy="189372"/>
              </a:xfrm>
              <a:prstGeom prst="round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mj-lt"/>
                  </a:rPr>
                  <a:t>Continue</a:t>
                </a:r>
              </a:p>
            </p:txBody>
          </p:sp>
          <p:pic>
            <p:nvPicPr>
              <p:cNvPr id="11" name="Picture 10">
                <a:extLst>
                  <a:ext uri="{FF2B5EF4-FFF2-40B4-BE49-F238E27FC236}">
                    <a16:creationId xmlns:a16="http://schemas.microsoft.com/office/drawing/2014/main" id="{D0DC4A5B-1C1A-C245-A284-0E051072E6A9}"/>
                  </a:ext>
                </a:extLst>
              </p:cNvPr>
              <p:cNvPicPr>
                <a:picLocks noChangeAspect="1"/>
              </p:cNvPicPr>
              <p:nvPr/>
            </p:nvPicPr>
            <p:blipFill>
              <a:blip r:embed="rId3"/>
              <a:stretch>
                <a:fillRect/>
              </a:stretch>
            </p:blipFill>
            <p:spPr>
              <a:xfrm rot="19551564">
                <a:off x="7796999" y="5175484"/>
                <a:ext cx="671580" cy="852956"/>
              </a:xfrm>
              <a:prstGeom prst="rect">
                <a:avLst/>
              </a:prstGeom>
            </p:spPr>
          </p:pic>
          <p:pic>
            <p:nvPicPr>
              <p:cNvPr id="20" name="Picture 19">
                <a:extLst>
                  <a:ext uri="{FF2B5EF4-FFF2-40B4-BE49-F238E27FC236}">
                    <a16:creationId xmlns:a16="http://schemas.microsoft.com/office/drawing/2014/main" id="{09735028-2F4A-FC4D-9DFD-3F59A837236F}"/>
                  </a:ext>
                </a:extLst>
              </p:cNvPr>
              <p:cNvPicPr>
                <a:picLocks noChangeAspect="1"/>
              </p:cNvPicPr>
              <p:nvPr/>
            </p:nvPicPr>
            <p:blipFill>
              <a:blip r:embed="rId4"/>
              <a:stretch>
                <a:fillRect/>
              </a:stretch>
            </p:blipFill>
            <p:spPr>
              <a:xfrm>
                <a:off x="8005265" y="5591830"/>
                <a:ext cx="630388" cy="645925"/>
              </a:xfrm>
              <a:prstGeom prst="rect">
                <a:avLst/>
              </a:prstGeom>
            </p:spPr>
          </p:pic>
        </p:grpSp>
        <p:pic>
          <p:nvPicPr>
            <p:cNvPr id="2" name="Picture 1">
              <a:extLst>
                <a:ext uri="{FF2B5EF4-FFF2-40B4-BE49-F238E27FC236}">
                  <a16:creationId xmlns:a16="http://schemas.microsoft.com/office/drawing/2014/main" id="{0111D14E-423C-E84F-8984-62AE5EDF7AA3}"/>
                </a:ext>
              </a:extLst>
            </p:cNvPr>
            <p:cNvPicPr>
              <a:picLocks noChangeAspect="1"/>
            </p:cNvPicPr>
            <p:nvPr/>
          </p:nvPicPr>
          <p:blipFill rotWithShape="1">
            <a:blip r:embed="rId5"/>
            <a:srcRect l="13661"/>
            <a:stretch/>
          </p:blipFill>
          <p:spPr>
            <a:xfrm>
              <a:off x="5458916" y="3257853"/>
              <a:ext cx="1190482" cy="1188720"/>
            </a:xfrm>
            <a:prstGeom prst="rect">
              <a:avLst/>
            </a:prstGeom>
          </p:spPr>
        </p:pic>
      </p:grpSp>
    </p:spTree>
    <p:extLst>
      <p:ext uri="{BB962C8B-B14F-4D97-AF65-F5344CB8AC3E}">
        <p14:creationId xmlns:p14="http://schemas.microsoft.com/office/powerpoint/2010/main" val="3674104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39956</TotalTime>
  <Words>973</Words>
  <Application>Microsoft Macintosh PowerPoint</Application>
  <PresentationFormat>Widescreen</PresentationFormat>
  <Paragraphs>125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Biderman</dc:creator>
  <cp:lastModifiedBy>Katie Insel</cp:lastModifiedBy>
  <cp:revision>181</cp:revision>
  <dcterms:created xsi:type="dcterms:W3CDTF">2019-02-21T20:26:27Z</dcterms:created>
  <dcterms:modified xsi:type="dcterms:W3CDTF">2021-06-29T19:00:08Z</dcterms:modified>
</cp:coreProperties>
</file>